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5"/>
  </p:notesMasterIdLst>
  <p:handoutMasterIdLst>
    <p:handoutMasterId r:id="rId26"/>
  </p:handoutMasterIdLst>
  <p:sldIdLst>
    <p:sldId id="256" r:id="rId2"/>
    <p:sldId id="466" r:id="rId3"/>
    <p:sldId id="473" r:id="rId4"/>
    <p:sldId id="474" r:id="rId5"/>
    <p:sldId id="475" r:id="rId6"/>
    <p:sldId id="476" r:id="rId7"/>
    <p:sldId id="477" r:id="rId8"/>
    <p:sldId id="478" r:id="rId9"/>
    <p:sldId id="479" r:id="rId10"/>
    <p:sldId id="480" r:id="rId11"/>
    <p:sldId id="481" r:id="rId12"/>
    <p:sldId id="482" r:id="rId13"/>
    <p:sldId id="483" r:id="rId14"/>
    <p:sldId id="484" r:id="rId15"/>
    <p:sldId id="485" r:id="rId16"/>
    <p:sldId id="486" r:id="rId17"/>
    <p:sldId id="487" r:id="rId18"/>
    <p:sldId id="488" r:id="rId19"/>
    <p:sldId id="489" r:id="rId20"/>
    <p:sldId id="490" r:id="rId21"/>
    <p:sldId id="467" r:id="rId22"/>
    <p:sldId id="469" r:id="rId23"/>
    <p:sldId id="470" r:id="rId24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2B6"/>
    <a:srgbClr val="000000"/>
    <a:srgbClr val="FDDB9D"/>
    <a:srgbClr val="D52D29"/>
    <a:srgbClr val="E2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6000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62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4F9268-5A4A-4F72-B681-2B930E969A47}" type="doc">
      <dgm:prSet loTypeId="urn:microsoft.com/office/officeart/2005/8/layout/process4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DF74DDF2-F4CA-4343-96A6-012A559CBC8C}">
      <dgm:prSet phldrT="[Text]"/>
      <dgm:spPr/>
      <dgm:t>
        <a:bodyPr/>
        <a:lstStyle/>
        <a:p>
          <a:pPr algn="ctr"/>
          <a:r>
            <a:rPr lang="en-US" dirty="0" smtClean="0"/>
            <a:t>For new Technologies (Deep submicron levels) </a:t>
          </a:r>
          <a:endParaRPr lang="en-US" dirty="0"/>
        </a:p>
      </dgm:t>
    </dgm:pt>
    <dgm:pt modelId="{42B284F6-BAD7-44C2-8C38-346DB5F35FF8}" type="parTrans" cxnId="{AA19323A-5C9E-4E8B-80E3-6114F2CFD823}">
      <dgm:prSet/>
      <dgm:spPr/>
      <dgm:t>
        <a:bodyPr/>
        <a:lstStyle/>
        <a:p>
          <a:pPr algn="ctr"/>
          <a:endParaRPr lang="en-US"/>
        </a:p>
      </dgm:t>
    </dgm:pt>
    <dgm:pt modelId="{E025C9F1-34FD-48A8-8AAF-F337E018BF56}" type="sibTrans" cxnId="{AA19323A-5C9E-4E8B-80E3-6114F2CFD823}">
      <dgm:prSet/>
      <dgm:spPr/>
      <dgm:t>
        <a:bodyPr/>
        <a:lstStyle/>
        <a:p>
          <a:pPr algn="ctr"/>
          <a:endParaRPr lang="en-US"/>
        </a:p>
      </dgm:t>
    </dgm:pt>
    <dgm:pt modelId="{A2FE454F-7AC5-4F56-9198-73E8B4257318}">
      <dgm:prSet phldrT="[Text]"/>
      <dgm:spPr/>
      <dgm:t>
        <a:bodyPr/>
        <a:lstStyle/>
        <a:p>
          <a:pPr algn="ctr"/>
          <a:r>
            <a:rPr lang="en-US" dirty="0" smtClean="0"/>
            <a:t>Low threshold Transistors</a:t>
          </a:r>
          <a:endParaRPr lang="en-US" dirty="0"/>
        </a:p>
      </dgm:t>
    </dgm:pt>
    <dgm:pt modelId="{92D55CFA-15B0-42AC-AF23-136010CD2912}" type="parTrans" cxnId="{F5C44423-646B-48E4-A95D-4B3ED760900E}">
      <dgm:prSet/>
      <dgm:spPr/>
      <dgm:t>
        <a:bodyPr/>
        <a:lstStyle/>
        <a:p>
          <a:pPr algn="ctr"/>
          <a:endParaRPr lang="en-US"/>
        </a:p>
      </dgm:t>
    </dgm:pt>
    <dgm:pt modelId="{DBEF2B74-5F40-4841-B25B-1DAC0FC4451F}" type="sibTrans" cxnId="{F5C44423-646B-48E4-A95D-4B3ED760900E}">
      <dgm:prSet/>
      <dgm:spPr/>
      <dgm:t>
        <a:bodyPr/>
        <a:lstStyle/>
        <a:p>
          <a:pPr algn="ctr"/>
          <a:endParaRPr lang="en-US"/>
        </a:p>
      </dgm:t>
    </dgm:pt>
    <dgm:pt modelId="{41D728D9-0A91-4303-AC5C-3B8252B889E1}">
      <dgm:prSet phldrT="[Text]"/>
      <dgm:spPr/>
      <dgm:t>
        <a:bodyPr/>
        <a:lstStyle/>
        <a:p>
          <a:pPr algn="ctr"/>
          <a:r>
            <a:rPr lang="en-US" dirty="0" smtClean="0"/>
            <a:t>Higher Leakage</a:t>
          </a:r>
          <a:endParaRPr lang="en-US" dirty="0"/>
        </a:p>
      </dgm:t>
    </dgm:pt>
    <dgm:pt modelId="{6BAD0817-525F-4301-BFF7-3E7B37E87793}" type="parTrans" cxnId="{0DE8AA6B-E544-4BE9-913C-F45CC6FB5CEB}">
      <dgm:prSet/>
      <dgm:spPr/>
      <dgm:t>
        <a:bodyPr/>
        <a:lstStyle/>
        <a:p>
          <a:pPr algn="ctr"/>
          <a:endParaRPr lang="en-US"/>
        </a:p>
      </dgm:t>
    </dgm:pt>
    <dgm:pt modelId="{497BF2EE-46C4-4DAE-A6A8-C1573C4A6DC1}" type="sibTrans" cxnId="{0DE8AA6B-E544-4BE9-913C-F45CC6FB5CEB}">
      <dgm:prSet/>
      <dgm:spPr/>
      <dgm:t>
        <a:bodyPr/>
        <a:lstStyle/>
        <a:p>
          <a:pPr algn="ctr"/>
          <a:endParaRPr lang="en-US"/>
        </a:p>
      </dgm:t>
    </dgm:pt>
    <dgm:pt modelId="{75F18462-1AFC-40E4-8DA3-B39062E2E641}">
      <dgm:prSet phldrT="[Text]"/>
      <dgm:spPr/>
      <dgm:t>
        <a:bodyPr/>
        <a:lstStyle/>
        <a:p>
          <a:pPr algn="ctr"/>
          <a:r>
            <a:rPr lang="en-US" dirty="0" smtClean="0"/>
            <a:t>IDDQ(Fault Free)</a:t>
          </a:r>
          <a:r>
            <a:rPr lang="en-US" dirty="0" smtClean="0">
              <a:latin typeface="Times New Roman"/>
              <a:cs typeface="Times New Roman"/>
            </a:rPr>
            <a:t>≈IDDQ(Defective)</a:t>
          </a:r>
          <a:endParaRPr lang="en-US" dirty="0"/>
        </a:p>
      </dgm:t>
    </dgm:pt>
    <dgm:pt modelId="{414CD3F4-AEBA-482F-A93A-027FC17405B4}" type="parTrans" cxnId="{698D5F15-C41C-4AE8-BD67-591ACBB39C8B}">
      <dgm:prSet/>
      <dgm:spPr/>
      <dgm:t>
        <a:bodyPr/>
        <a:lstStyle/>
        <a:p>
          <a:pPr algn="ctr"/>
          <a:endParaRPr lang="en-US"/>
        </a:p>
      </dgm:t>
    </dgm:pt>
    <dgm:pt modelId="{7D181812-275A-4BD9-88A6-D912930FF4A9}" type="sibTrans" cxnId="{698D5F15-C41C-4AE8-BD67-591ACBB39C8B}">
      <dgm:prSet/>
      <dgm:spPr/>
      <dgm:t>
        <a:bodyPr/>
        <a:lstStyle/>
        <a:p>
          <a:pPr algn="ctr"/>
          <a:endParaRPr lang="en-US"/>
        </a:p>
      </dgm:t>
    </dgm:pt>
    <dgm:pt modelId="{F60FFC1A-7004-4CE4-A461-6BF1BF83753E}">
      <dgm:prSet phldrT="[Text]"/>
      <dgm:spPr/>
      <dgm:t>
        <a:bodyPr/>
        <a:lstStyle/>
        <a:p>
          <a:pPr algn="ctr"/>
          <a:r>
            <a:rPr lang="en-US" dirty="0" smtClean="0"/>
            <a:t>Test escapes and yield loss</a:t>
          </a:r>
          <a:endParaRPr lang="en-US" dirty="0"/>
        </a:p>
      </dgm:t>
    </dgm:pt>
    <dgm:pt modelId="{430225D6-8C78-4D5E-A2D5-F3D0BB24D87D}" type="parTrans" cxnId="{D7C8E7E7-8D3C-4FA1-93E3-D0C12E575746}">
      <dgm:prSet/>
      <dgm:spPr/>
      <dgm:t>
        <a:bodyPr/>
        <a:lstStyle/>
        <a:p>
          <a:pPr algn="ctr"/>
          <a:endParaRPr lang="en-US"/>
        </a:p>
      </dgm:t>
    </dgm:pt>
    <dgm:pt modelId="{1FE25CE7-9179-4BAC-B1FA-4E79AE6AAC9C}" type="sibTrans" cxnId="{D7C8E7E7-8D3C-4FA1-93E3-D0C12E575746}">
      <dgm:prSet/>
      <dgm:spPr/>
      <dgm:t>
        <a:bodyPr/>
        <a:lstStyle/>
        <a:p>
          <a:pPr algn="ctr"/>
          <a:endParaRPr lang="en-US"/>
        </a:p>
      </dgm:t>
    </dgm:pt>
    <dgm:pt modelId="{D9FCCC24-0D9F-4A16-B51F-BF04547DC5B7}" type="pres">
      <dgm:prSet presAssocID="{D04F9268-5A4A-4F72-B681-2B930E969A4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F25D793-E4D9-4495-A88B-64AACE36914B}" type="pres">
      <dgm:prSet presAssocID="{F60FFC1A-7004-4CE4-A461-6BF1BF83753E}" presName="boxAndChildren" presStyleCnt="0"/>
      <dgm:spPr/>
    </dgm:pt>
    <dgm:pt modelId="{34F96607-D6D8-4DB1-A68A-8E2054D0F408}" type="pres">
      <dgm:prSet presAssocID="{F60FFC1A-7004-4CE4-A461-6BF1BF83753E}" presName="parentTextBox" presStyleLbl="node1" presStyleIdx="0" presStyleCnt="5" custLinFactNeighborX="-1044" custLinFactNeighborY="-2823"/>
      <dgm:spPr/>
      <dgm:t>
        <a:bodyPr/>
        <a:lstStyle/>
        <a:p>
          <a:endParaRPr lang="en-US"/>
        </a:p>
      </dgm:t>
    </dgm:pt>
    <dgm:pt modelId="{81BE2B98-5B20-4282-9DDE-205ACD7A5179}" type="pres">
      <dgm:prSet presAssocID="{7D181812-275A-4BD9-88A6-D912930FF4A9}" presName="sp" presStyleCnt="0"/>
      <dgm:spPr/>
    </dgm:pt>
    <dgm:pt modelId="{D2E28CF6-1ECD-4107-8E38-29B73E44A053}" type="pres">
      <dgm:prSet presAssocID="{75F18462-1AFC-40E4-8DA3-B39062E2E641}" presName="arrowAndChildren" presStyleCnt="0"/>
      <dgm:spPr/>
    </dgm:pt>
    <dgm:pt modelId="{39A1BD44-DB58-4E13-82A9-1184383B48B7}" type="pres">
      <dgm:prSet presAssocID="{75F18462-1AFC-40E4-8DA3-B39062E2E641}" presName="parentTextArrow" presStyleLbl="node1" presStyleIdx="1" presStyleCnt="5"/>
      <dgm:spPr/>
      <dgm:t>
        <a:bodyPr/>
        <a:lstStyle/>
        <a:p>
          <a:endParaRPr lang="en-US"/>
        </a:p>
      </dgm:t>
    </dgm:pt>
    <dgm:pt modelId="{1F245EFB-FCFB-4AAA-8216-24F2D32C2288}" type="pres">
      <dgm:prSet presAssocID="{497BF2EE-46C4-4DAE-A6A8-C1573C4A6DC1}" presName="sp" presStyleCnt="0"/>
      <dgm:spPr/>
    </dgm:pt>
    <dgm:pt modelId="{FCF66872-AB5E-4C64-AECA-6E9179BB442C}" type="pres">
      <dgm:prSet presAssocID="{41D728D9-0A91-4303-AC5C-3B8252B889E1}" presName="arrowAndChildren" presStyleCnt="0"/>
      <dgm:spPr/>
    </dgm:pt>
    <dgm:pt modelId="{A0200EE6-1940-41A8-AE5C-6622CCA2405A}" type="pres">
      <dgm:prSet presAssocID="{41D728D9-0A91-4303-AC5C-3B8252B889E1}" presName="parentTextArrow" presStyleLbl="node1" presStyleIdx="2" presStyleCnt="5"/>
      <dgm:spPr/>
      <dgm:t>
        <a:bodyPr/>
        <a:lstStyle/>
        <a:p>
          <a:endParaRPr lang="en-US"/>
        </a:p>
      </dgm:t>
    </dgm:pt>
    <dgm:pt modelId="{3B565567-4741-49F5-83D7-AFCB6F39CE85}" type="pres">
      <dgm:prSet presAssocID="{DBEF2B74-5F40-4841-B25B-1DAC0FC4451F}" presName="sp" presStyleCnt="0"/>
      <dgm:spPr/>
    </dgm:pt>
    <dgm:pt modelId="{5624770C-752C-48AB-A686-B39591C734C8}" type="pres">
      <dgm:prSet presAssocID="{A2FE454F-7AC5-4F56-9198-73E8B4257318}" presName="arrowAndChildren" presStyleCnt="0"/>
      <dgm:spPr/>
    </dgm:pt>
    <dgm:pt modelId="{2465A37B-5AC9-490A-8152-81CA0856C789}" type="pres">
      <dgm:prSet presAssocID="{A2FE454F-7AC5-4F56-9198-73E8B4257318}" presName="parentTextArrow" presStyleLbl="node1" presStyleIdx="3" presStyleCnt="5"/>
      <dgm:spPr/>
      <dgm:t>
        <a:bodyPr/>
        <a:lstStyle/>
        <a:p>
          <a:endParaRPr lang="en-US"/>
        </a:p>
      </dgm:t>
    </dgm:pt>
    <dgm:pt modelId="{5C577A5C-7014-4637-99BC-0FADE0E0B6B5}" type="pres">
      <dgm:prSet presAssocID="{E025C9F1-34FD-48A8-8AAF-F337E018BF56}" presName="sp" presStyleCnt="0"/>
      <dgm:spPr/>
    </dgm:pt>
    <dgm:pt modelId="{6212DAE7-40C7-4BAA-9D1D-4E23EC7CEA50}" type="pres">
      <dgm:prSet presAssocID="{DF74DDF2-F4CA-4343-96A6-012A559CBC8C}" presName="arrowAndChildren" presStyleCnt="0"/>
      <dgm:spPr/>
    </dgm:pt>
    <dgm:pt modelId="{3B5BDD84-E9F9-4700-BFD5-566EF386C414}" type="pres">
      <dgm:prSet presAssocID="{DF74DDF2-F4CA-4343-96A6-012A559CBC8C}" presName="parentTextArrow" presStyleLbl="node1" presStyleIdx="4" presStyleCnt="5" custLinFactNeighborX="7107" custLinFactNeighborY="-48419"/>
      <dgm:spPr/>
      <dgm:t>
        <a:bodyPr/>
        <a:lstStyle/>
        <a:p>
          <a:endParaRPr lang="en-US"/>
        </a:p>
      </dgm:t>
    </dgm:pt>
  </dgm:ptLst>
  <dgm:cxnLst>
    <dgm:cxn modelId="{23C5193D-CFF4-4585-A062-2C80D5CC2912}" type="presOf" srcId="{A2FE454F-7AC5-4F56-9198-73E8B4257318}" destId="{2465A37B-5AC9-490A-8152-81CA0856C789}" srcOrd="0" destOrd="0" presId="urn:microsoft.com/office/officeart/2005/8/layout/process4"/>
    <dgm:cxn modelId="{D7C8E7E7-8D3C-4FA1-93E3-D0C12E575746}" srcId="{D04F9268-5A4A-4F72-B681-2B930E969A47}" destId="{F60FFC1A-7004-4CE4-A461-6BF1BF83753E}" srcOrd="4" destOrd="0" parTransId="{430225D6-8C78-4D5E-A2D5-F3D0BB24D87D}" sibTransId="{1FE25CE7-9179-4BAC-B1FA-4E79AE6AAC9C}"/>
    <dgm:cxn modelId="{F5C44423-646B-48E4-A95D-4B3ED760900E}" srcId="{D04F9268-5A4A-4F72-B681-2B930E969A47}" destId="{A2FE454F-7AC5-4F56-9198-73E8B4257318}" srcOrd="1" destOrd="0" parTransId="{92D55CFA-15B0-42AC-AF23-136010CD2912}" sibTransId="{DBEF2B74-5F40-4841-B25B-1DAC0FC4451F}"/>
    <dgm:cxn modelId="{BDF64855-5555-425D-8C6C-EDFF3258CC2F}" type="presOf" srcId="{D04F9268-5A4A-4F72-B681-2B930E969A47}" destId="{D9FCCC24-0D9F-4A16-B51F-BF04547DC5B7}" srcOrd="0" destOrd="0" presId="urn:microsoft.com/office/officeart/2005/8/layout/process4"/>
    <dgm:cxn modelId="{F8453FDB-7A35-4AF0-A924-23EAD2EB81BB}" type="presOf" srcId="{41D728D9-0A91-4303-AC5C-3B8252B889E1}" destId="{A0200EE6-1940-41A8-AE5C-6622CCA2405A}" srcOrd="0" destOrd="0" presId="urn:microsoft.com/office/officeart/2005/8/layout/process4"/>
    <dgm:cxn modelId="{698D5F15-C41C-4AE8-BD67-591ACBB39C8B}" srcId="{D04F9268-5A4A-4F72-B681-2B930E969A47}" destId="{75F18462-1AFC-40E4-8DA3-B39062E2E641}" srcOrd="3" destOrd="0" parTransId="{414CD3F4-AEBA-482F-A93A-027FC17405B4}" sibTransId="{7D181812-275A-4BD9-88A6-D912930FF4A9}"/>
    <dgm:cxn modelId="{7774F6EB-D813-438D-9C16-3946EB97BA85}" type="presOf" srcId="{75F18462-1AFC-40E4-8DA3-B39062E2E641}" destId="{39A1BD44-DB58-4E13-82A9-1184383B48B7}" srcOrd="0" destOrd="0" presId="urn:microsoft.com/office/officeart/2005/8/layout/process4"/>
    <dgm:cxn modelId="{AA19323A-5C9E-4E8B-80E3-6114F2CFD823}" srcId="{D04F9268-5A4A-4F72-B681-2B930E969A47}" destId="{DF74DDF2-F4CA-4343-96A6-012A559CBC8C}" srcOrd="0" destOrd="0" parTransId="{42B284F6-BAD7-44C2-8C38-346DB5F35FF8}" sibTransId="{E025C9F1-34FD-48A8-8AAF-F337E018BF56}"/>
    <dgm:cxn modelId="{0DE8AA6B-E544-4BE9-913C-F45CC6FB5CEB}" srcId="{D04F9268-5A4A-4F72-B681-2B930E969A47}" destId="{41D728D9-0A91-4303-AC5C-3B8252B889E1}" srcOrd="2" destOrd="0" parTransId="{6BAD0817-525F-4301-BFF7-3E7B37E87793}" sibTransId="{497BF2EE-46C4-4DAE-A6A8-C1573C4A6DC1}"/>
    <dgm:cxn modelId="{EB57B073-FD6A-4B13-8FB4-BD33043349CD}" type="presOf" srcId="{F60FFC1A-7004-4CE4-A461-6BF1BF83753E}" destId="{34F96607-D6D8-4DB1-A68A-8E2054D0F408}" srcOrd="0" destOrd="0" presId="urn:microsoft.com/office/officeart/2005/8/layout/process4"/>
    <dgm:cxn modelId="{AF7C753D-87C5-468F-9B2A-9CDE88B2994D}" type="presOf" srcId="{DF74DDF2-F4CA-4343-96A6-012A559CBC8C}" destId="{3B5BDD84-E9F9-4700-BFD5-566EF386C414}" srcOrd="0" destOrd="0" presId="urn:microsoft.com/office/officeart/2005/8/layout/process4"/>
    <dgm:cxn modelId="{92866914-0F7F-4CB9-A170-FCAF6884E527}" type="presParOf" srcId="{D9FCCC24-0D9F-4A16-B51F-BF04547DC5B7}" destId="{BF25D793-E4D9-4495-A88B-64AACE36914B}" srcOrd="0" destOrd="0" presId="urn:microsoft.com/office/officeart/2005/8/layout/process4"/>
    <dgm:cxn modelId="{DA57B5BF-705F-4E8B-9794-ABB70593C9B8}" type="presParOf" srcId="{BF25D793-E4D9-4495-A88B-64AACE36914B}" destId="{34F96607-D6D8-4DB1-A68A-8E2054D0F408}" srcOrd="0" destOrd="0" presId="urn:microsoft.com/office/officeart/2005/8/layout/process4"/>
    <dgm:cxn modelId="{46DF6E05-B75C-4D4A-9FC1-31F502A0E1B4}" type="presParOf" srcId="{D9FCCC24-0D9F-4A16-B51F-BF04547DC5B7}" destId="{81BE2B98-5B20-4282-9DDE-205ACD7A5179}" srcOrd="1" destOrd="0" presId="urn:microsoft.com/office/officeart/2005/8/layout/process4"/>
    <dgm:cxn modelId="{7BC8F744-AD04-4E8B-AF4A-8EA55AC96619}" type="presParOf" srcId="{D9FCCC24-0D9F-4A16-B51F-BF04547DC5B7}" destId="{D2E28CF6-1ECD-4107-8E38-29B73E44A053}" srcOrd="2" destOrd="0" presId="urn:microsoft.com/office/officeart/2005/8/layout/process4"/>
    <dgm:cxn modelId="{E2932B32-D4FE-45F2-8C48-FFB961009025}" type="presParOf" srcId="{D2E28CF6-1ECD-4107-8E38-29B73E44A053}" destId="{39A1BD44-DB58-4E13-82A9-1184383B48B7}" srcOrd="0" destOrd="0" presId="urn:microsoft.com/office/officeart/2005/8/layout/process4"/>
    <dgm:cxn modelId="{8A6E12C0-7796-4BB4-B8F1-239BD2749F05}" type="presParOf" srcId="{D9FCCC24-0D9F-4A16-B51F-BF04547DC5B7}" destId="{1F245EFB-FCFB-4AAA-8216-24F2D32C2288}" srcOrd="3" destOrd="0" presId="urn:microsoft.com/office/officeart/2005/8/layout/process4"/>
    <dgm:cxn modelId="{F1EC18AD-816A-428B-BAC8-DBCF26EF1861}" type="presParOf" srcId="{D9FCCC24-0D9F-4A16-B51F-BF04547DC5B7}" destId="{FCF66872-AB5E-4C64-AECA-6E9179BB442C}" srcOrd="4" destOrd="0" presId="urn:microsoft.com/office/officeart/2005/8/layout/process4"/>
    <dgm:cxn modelId="{816A441C-3D80-443A-A2AD-A4F1475F9C81}" type="presParOf" srcId="{FCF66872-AB5E-4C64-AECA-6E9179BB442C}" destId="{A0200EE6-1940-41A8-AE5C-6622CCA2405A}" srcOrd="0" destOrd="0" presId="urn:microsoft.com/office/officeart/2005/8/layout/process4"/>
    <dgm:cxn modelId="{792A6565-AEFB-46C8-9396-C61ED2FA04D6}" type="presParOf" srcId="{D9FCCC24-0D9F-4A16-B51F-BF04547DC5B7}" destId="{3B565567-4741-49F5-83D7-AFCB6F39CE85}" srcOrd="5" destOrd="0" presId="urn:microsoft.com/office/officeart/2005/8/layout/process4"/>
    <dgm:cxn modelId="{91421A7E-48EA-4031-A485-AB6A733E4F0B}" type="presParOf" srcId="{D9FCCC24-0D9F-4A16-B51F-BF04547DC5B7}" destId="{5624770C-752C-48AB-A686-B39591C734C8}" srcOrd="6" destOrd="0" presId="urn:microsoft.com/office/officeart/2005/8/layout/process4"/>
    <dgm:cxn modelId="{41991301-F865-4DCC-B59F-0B11C95CA8B1}" type="presParOf" srcId="{5624770C-752C-48AB-A686-B39591C734C8}" destId="{2465A37B-5AC9-490A-8152-81CA0856C789}" srcOrd="0" destOrd="0" presId="urn:microsoft.com/office/officeart/2005/8/layout/process4"/>
    <dgm:cxn modelId="{6B09AF15-AF8C-4973-A79C-3DC5327F5153}" type="presParOf" srcId="{D9FCCC24-0D9F-4A16-B51F-BF04547DC5B7}" destId="{5C577A5C-7014-4637-99BC-0FADE0E0B6B5}" srcOrd="7" destOrd="0" presId="urn:microsoft.com/office/officeart/2005/8/layout/process4"/>
    <dgm:cxn modelId="{DA9D899C-B2FC-4CAA-A84A-AD9BFF73DC0E}" type="presParOf" srcId="{D9FCCC24-0D9F-4A16-B51F-BF04547DC5B7}" destId="{6212DAE7-40C7-4BAA-9D1D-4E23EC7CEA50}" srcOrd="8" destOrd="0" presId="urn:microsoft.com/office/officeart/2005/8/layout/process4"/>
    <dgm:cxn modelId="{1666341D-8048-4D31-BF96-9C2575E8D6B7}" type="presParOf" srcId="{6212DAE7-40C7-4BAA-9D1D-4E23EC7CEA50}" destId="{3B5BDD84-E9F9-4700-BFD5-566EF386C41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F96607-D6D8-4DB1-A68A-8E2054D0F408}">
      <dsp:nvSpPr>
        <dsp:cNvPr id="0" name=""/>
        <dsp:cNvSpPr/>
      </dsp:nvSpPr>
      <dsp:spPr>
        <a:xfrm>
          <a:off x="0" y="3560938"/>
          <a:ext cx="4358148" cy="58691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Test escapes and yield loss</a:t>
          </a:r>
          <a:endParaRPr lang="en-US" sz="1700" kern="1200" dirty="0"/>
        </a:p>
      </dsp:txBody>
      <dsp:txXfrm>
        <a:off x="0" y="3560938"/>
        <a:ext cx="4358148" cy="586919"/>
      </dsp:txXfrm>
    </dsp:sp>
    <dsp:sp modelId="{39A1BD44-DB58-4E13-82A9-1184383B48B7}">
      <dsp:nvSpPr>
        <dsp:cNvPr id="0" name=""/>
        <dsp:cNvSpPr/>
      </dsp:nvSpPr>
      <dsp:spPr>
        <a:xfrm rot="10800000">
          <a:off x="0" y="2683628"/>
          <a:ext cx="4358148" cy="902682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IDDQ(Fault Free)</a:t>
          </a:r>
          <a:r>
            <a:rPr lang="en-US" sz="1700" kern="1200" dirty="0" smtClean="0">
              <a:latin typeface="Times New Roman"/>
              <a:cs typeface="Times New Roman"/>
            </a:rPr>
            <a:t>≈IDDQ(Defective)</a:t>
          </a:r>
          <a:endParaRPr lang="en-US" sz="1700" kern="1200" dirty="0"/>
        </a:p>
      </dsp:txBody>
      <dsp:txXfrm rot="10800000">
        <a:off x="0" y="2683628"/>
        <a:ext cx="4358148" cy="586536"/>
      </dsp:txXfrm>
    </dsp:sp>
    <dsp:sp modelId="{A0200EE6-1940-41A8-AE5C-6622CCA2405A}">
      <dsp:nvSpPr>
        <dsp:cNvPr id="0" name=""/>
        <dsp:cNvSpPr/>
      </dsp:nvSpPr>
      <dsp:spPr>
        <a:xfrm rot="10800000">
          <a:off x="0" y="1789749"/>
          <a:ext cx="4358148" cy="902682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Higher Leakage</a:t>
          </a:r>
          <a:endParaRPr lang="en-US" sz="1700" kern="1200" dirty="0"/>
        </a:p>
      </dsp:txBody>
      <dsp:txXfrm rot="10800000">
        <a:off x="0" y="1789749"/>
        <a:ext cx="4358148" cy="586536"/>
      </dsp:txXfrm>
    </dsp:sp>
    <dsp:sp modelId="{2465A37B-5AC9-490A-8152-81CA0856C789}">
      <dsp:nvSpPr>
        <dsp:cNvPr id="0" name=""/>
        <dsp:cNvSpPr/>
      </dsp:nvSpPr>
      <dsp:spPr>
        <a:xfrm rot="10800000">
          <a:off x="0" y="895870"/>
          <a:ext cx="4358148" cy="902682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Low threshold Transistors</a:t>
          </a:r>
          <a:endParaRPr lang="en-US" sz="1700" kern="1200" dirty="0"/>
        </a:p>
      </dsp:txBody>
      <dsp:txXfrm rot="10800000">
        <a:off x="0" y="895870"/>
        <a:ext cx="4358148" cy="586536"/>
      </dsp:txXfrm>
    </dsp:sp>
    <dsp:sp modelId="{3B5BDD84-E9F9-4700-BFD5-566EF386C414}">
      <dsp:nvSpPr>
        <dsp:cNvPr id="0" name=""/>
        <dsp:cNvSpPr/>
      </dsp:nvSpPr>
      <dsp:spPr>
        <a:xfrm rot="10800000">
          <a:off x="0" y="0"/>
          <a:ext cx="4358148" cy="902682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For new Technologies (Deep submicron levels) </a:t>
          </a:r>
          <a:endParaRPr lang="en-US" sz="1700" kern="1200" dirty="0"/>
        </a:p>
      </dsp:txBody>
      <dsp:txXfrm rot="10800000">
        <a:off x="0" y="0"/>
        <a:ext cx="4358148" cy="5865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3/30/2015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3/30/2015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3738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387136"/>
            <a:ext cx="5608320" cy="4156234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DD4F5-CB7E-4361-9AFF-2512D27C0BB2}" type="datetime1">
              <a:rPr lang="en-US" smtClean="0"/>
              <a:t>3/30/2015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ECE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7502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S2015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C1A7-4865-4A10-8A2C-0F2D65EE10BB}" type="datetime1">
              <a:rPr lang="en-US" smtClean="0"/>
              <a:t>3/30/2015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02B8C-8CC5-4EC1-AAE2-61C7CAD15B05}" type="datetime1">
              <a:rPr lang="en-US" smtClean="0"/>
              <a:t>3/30/2015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5F8F-6AE3-4807-B570-928E5BE3E133}" type="datetime1">
              <a:rPr lang="en-US" smtClean="0"/>
              <a:t>3/30/2015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F7B76-E319-461A-90C3-9437536780B7}" type="datetime1">
              <a:rPr lang="en-US" smtClean="0"/>
              <a:t>3/30/2015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1B8E3-FC31-4916-B257-4DE62F09E850}" type="datetime1">
              <a:rPr lang="en-US" smtClean="0"/>
              <a:t>3/30/2015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70E0-C808-4896-9EE5-AAAF7AA9B49E}" type="datetime1">
              <a:rPr lang="en-US" smtClean="0"/>
              <a:t>3/30/2015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D6E2-DBEB-47D1-9119-B53BFC3A2B1B}" type="datetime1">
              <a:rPr lang="en-US" smtClean="0"/>
              <a:t>3/30/2015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78BE-3C7B-4BD9-8938-2E01144DF9E3}" type="datetime1">
              <a:rPr lang="en-US" smtClean="0"/>
              <a:t>3/30/2015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F2FB03-6924-433D-879B-A5558310800E}" type="datetime1">
              <a:rPr lang="en-US" smtClean="0"/>
              <a:t>3/30/2015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C8679-30F9-4E6F-A34A-AE2FB04665E7}" type="datetime1">
              <a:rPr lang="en-US" smtClean="0"/>
              <a:t>3/30/2015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FD96931-0824-42D1-AC1E-C2EC17DEC1EA}" type="datetime1">
              <a:rPr lang="en-US" smtClean="0"/>
              <a:t>3/30/2015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 userDrawn="1"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 baseline="0">
          <a:ln w="12700"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652" y="1733550"/>
            <a:ext cx="8244348" cy="17145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/>
              <a:t>On Effective IDDQ Testing of Low-Voltage CMOS</a:t>
            </a:r>
            <a:br>
              <a:rPr lang="en-US" sz="3600" dirty="0"/>
            </a:br>
            <a:r>
              <a:rPr lang="en-US" sz="3600" dirty="0"/>
              <a:t>Circuits Using Leakage Control Techniques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1" y="3962401"/>
            <a:ext cx="8286750" cy="2438400"/>
          </a:xfrm>
        </p:spPr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ECE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7502 Class Discussion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tr-TR" b="1" dirty="0" smtClean="0">
                <a:latin typeface="Arial" pitchFamily="34" charset="0"/>
                <a:cs typeface="Arial" pitchFamily="34" charset="0"/>
              </a:rPr>
              <a:t>W.P.M.R Pathirana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tr-TR" b="1" dirty="0" smtClean="0">
                <a:latin typeface="Arial" pitchFamily="34" charset="0"/>
                <a:cs typeface="Arial" pitchFamily="34" charset="0"/>
              </a:rPr>
              <a:t>31</a:t>
            </a:r>
            <a:r>
              <a:rPr lang="tr-TR" b="1" baseline="30000" dirty="0" smtClean="0">
                <a:latin typeface="Arial" pitchFamily="34" charset="0"/>
                <a:cs typeface="Arial" pitchFamily="34" charset="0"/>
              </a:rPr>
              <a:t>st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b="1" dirty="0" smtClean="0">
                <a:latin typeface="Arial" pitchFamily="34" charset="0"/>
                <a:cs typeface="Arial" pitchFamily="34" charset="0"/>
              </a:rPr>
              <a:t>March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2015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788831"/>
          </a:xfrm>
        </p:spPr>
        <p:txBody>
          <a:bodyPr>
            <a:normAutofit fontScale="90000"/>
          </a:bodyPr>
          <a:lstStyle/>
          <a:p>
            <a:r>
              <a:rPr lang="en-US" dirty="0"/>
              <a:t>Dual-Threshold Voltage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171977"/>
            <a:ext cx="7467600" cy="5563674"/>
          </a:xfrm>
        </p:spPr>
        <p:txBody>
          <a:bodyPr>
            <a:normAutofit/>
          </a:bodyPr>
          <a:lstStyle/>
          <a:p>
            <a:r>
              <a:rPr lang="tr-TR" dirty="0" smtClean="0"/>
              <a:t>L</a:t>
            </a:r>
            <a:r>
              <a:rPr lang="en-US" dirty="0" err="1" smtClean="0"/>
              <a:t>eakage</a:t>
            </a:r>
            <a:r>
              <a:rPr lang="en-US" dirty="0" smtClean="0"/>
              <a:t> </a:t>
            </a:r>
            <a:r>
              <a:rPr lang="en-US" dirty="0"/>
              <a:t>current can be minimized using multiple </a:t>
            </a:r>
            <a:r>
              <a:rPr lang="en-US" dirty="0" smtClean="0"/>
              <a:t>thresholds</a:t>
            </a:r>
            <a:endParaRPr lang="tr-TR" dirty="0" smtClean="0"/>
          </a:p>
          <a:p>
            <a:pPr lvl="1"/>
            <a:r>
              <a:rPr lang="tr-TR" dirty="0" smtClean="0"/>
              <a:t>E</a:t>
            </a:r>
            <a:r>
              <a:rPr lang="en-US" dirty="0" err="1" smtClean="0"/>
              <a:t>xponential</a:t>
            </a:r>
            <a:r>
              <a:rPr lang="en-US" dirty="0" smtClean="0"/>
              <a:t> </a:t>
            </a:r>
            <a:r>
              <a:rPr lang="en-US" dirty="0"/>
              <a:t>relationship between leakage </a:t>
            </a:r>
            <a:r>
              <a:rPr lang="en-US" dirty="0" smtClean="0"/>
              <a:t>current</a:t>
            </a:r>
            <a:r>
              <a:rPr lang="tr-TR" dirty="0" smtClean="0"/>
              <a:t> </a:t>
            </a:r>
            <a:r>
              <a:rPr lang="en-US" dirty="0" smtClean="0"/>
              <a:t>and </a:t>
            </a:r>
            <a:r>
              <a:rPr lang="en-US" dirty="0"/>
              <a:t>threshold voltage in the weak inversion </a:t>
            </a:r>
            <a:r>
              <a:rPr lang="en-US" dirty="0" smtClean="0"/>
              <a:t>region</a:t>
            </a:r>
            <a:endParaRPr lang="tr-TR" dirty="0" smtClean="0"/>
          </a:p>
          <a:p>
            <a:r>
              <a:rPr lang="tr-TR" dirty="0" smtClean="0"/>
              <a:t>M</a:t>
            </a:r>
            <a:r>
              <a:rPr lang="en-US" dirty="0" err="1" smtClean="0"/>
              <a:t>ulti</a:t>
            </a:r>
            <a:r>
              <a:rPr lang="tr-TR" dirty="0" smtClean="0"/>
              <a:t> </a:t>
            </a:r>
            <a:r>
              <a:rPr lang="en-US" dirty="0" smtClean="0"/>
              <a:t>threshold </a:t>
            </a:r>
            <a:r>
              <a:rPr lang="en-US" dirty="0"/>
              <a:t>voltage CMOS (MTCMOS) </a:t>
            </a:r>
            <a:r>
              <a:rPr lang="en-US" dirty="0" smtClean="0"/>
              <a:t>circuit</a:t>
            </a:r>
            <a:r>
              <a:rPr lang="tr-TR" dirty="0" smtClean="0"/>
              <a:t> </a:t>
            </a:r>
            <a:r>
              <a:rPr lang="en-US" dirty="0" smtClean="0"/>
              <a:t>technology</a:t>
            </a:r>
            <a:r>
              <a:rPr lang="tr-TR" dirty="0" smtClean="0"/>
              <a:t> </a:t>
            </a:r>
          </a:p>
          <a:p>
            <a:pPr lvl="1"/>
            <a:r>
              <a:rPr lang="tr-TR" dirty="0" smtClean="0"/>
              <a:t>R</a:t>
            </a:r>
            <a:r>
              <a:rPr lang="en-US" dirty="0" smtClean="0"/>
              <a:t>educe </a:t>
            </a:r>
            <a:r>
              <a:rPr lang="en-US" dirty="0"/>
              <a:t>the standby leakage </a:t>
            </a:r>
            <a:r>
              <a:rPr lang="en-US" dirty="0" smtClean="0"/>
              <a:t>current</a:t>
            </a:r>
            <a:r>
              <a:rPr lang="tr-TR" dirty="0" smtClean="0"/>
              <a:t> </a:t>
            </a:r>
            <a:r>
              <a:rPr lang="en-US" dirty="0" smtClean="0"/>
              <a:t>by </a:t>
            </a:r>
            <a:r>
              <a:rPr lang="en-US" dirty="0"/>
              <a:t>inserting high-threshold devices in series to normal </a:t>
            </a:r>
            <a:r>
              <a:rPr lang="en-US" dirty="0" smtClean="0"/>
              <a:t>circuitry</a:t>
            </a:r>
            <a:endParaRPr lang="tr-TR" dirty="0" smtClean="0"/>
          </a:p>
          <a:p>
            <a:pPr lvl="1"/>
            <a:r>
              <a:rPr lang="tr-TR" dirty="0" smtClean="0"/>
              <a:t>I</a:t>
            </a:r>
            <a:r>
              <a:rPr lang="en-US" dirty="0" err="1" smtClean="0"/>
              <a:t>ncreased</a:t>
            </a:r>
            <a:r>
              <a:rPr lang="en-US" dirty="0" smtClean="0"/>
              <a:t> </a:t>
            </a:r>
            <a:r>
              <a:rPr lang="en-US" dirty="0"/>
              <a:t>area and </a:t>
            </a:r>
            <a:r>
              <a:rPr lang="en-US" dirty="0" smtClean="0"/>
              <a:t>delay</a:t>
            </a:r>
            <a:endParaRPr lang="tr-TR" dirty="0" smtClean="0"/>
          </a:p>
          <a:p>
            <a:r>
              <a:rPr lang="en-US" dirty="0"/>
              <a:t>For a logic circuit, dual thresholds can be employed to </a:t>
            </a:r>
            <a:r>
              <a:rPr lang="en-US" dirty="0" smtClean="0"/>
              <a:t>minimize</a:t>
            </a:r>
            <a:r>
              <a:rPr lang="tr-TR" dirty="0" smtClean="0"/>
              <a:t> </a:t>
            </a:r>
            <a:r>
              <a:rPr lang="en-US" dirty="0" smtClean="0"/>
              <a:t>the </a:t>
            </a:r>
            <a:r>
              <a:rPr lang="en-US" dirty="0"/>
              <a:t>leakage power </a:t>
            </a:r>
            <a:r>
              <a:rPr lang="en-US" dirty="0" smtClean="0"/>
              <a:t>dissipation</a:t>
            </a:r>
            <a:endParaRPr lang="tr-TR" dirty="0" smtClean="0"/>
          </a:p>
          <a:p>
            <a:pPr lvl="1"/>
            <a:r>
              <a:rPr lang="tr-TR" dirty="0"/>
              <a:t>Assign hight Vt transistors to noncritical </a:t>
            </a:r>
            <a:r>
              <a:rPr lang="tr-TR" dirty="0" smtClean="0"/>
              <a:t>paths</a:t>
            </a:r>
          </a:p>
          <a:p>
            <a:pPr lvl="1"/>
            <a:r>
              <a:rPr lang="tr-TR" dirty="0" smtClean="0"/>
              <a:t>No area over head </a:t>
            </a:r>
            <a:r>
              <a:rPr lang="tr-TR" dirty="0"/>
              <a:t>and performance degradation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31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788831"/>
          </a:xfrm>
        </p:spPr>
        <p:txBody>
          <a:bodyPr>
            <a:normAutofit fontScale="90000"/>
          </a:bodyPr>
          <a:lstStyle/>
          <a:p>
            <a:r>
              <a:rPr lang="en-US" dirty="0"/>
              <a:t>Dual-Threshold Voltage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171977"/>
            <a:ext cx="7467600" cy="135743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</a:t>
            </a:r>
            <a:r>
              <a:rPr lang="en-US" dirty="0" err="1"/>
              <a:t>pseudocode</a:t>
            </a:r>
            <a:r>
              <a:rPr lang="en-US" dirty="0"/>
              <a:t> of high-threshold voltage assignment </a:t>
            </a:r>
            <a:r>
              <a:rPr lang="en-US" dirty="0" smtClean="0"/>
              <a:t>in</a:t>
            </a:r>
            <a:r>
              <a:rPr lang="tr-TR" dirty="0" smtClean="0"/>
              <a:t> </a:t>
            </a:r>
            <a:r>
              <a:rPr lang="en-US" dirty="0" smtClean="0"/>
              <a:t>the </a:t>
            </a:r>
            <a:r>
              <a:rPr lang="en-US" dirty="0"/>
              <a:t>dual-threshold design technique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529411"/>
            <a:ext cx="5375102" cy="420624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014434" y="2683956"/>
            <a:ext cx="2949262" cy="357517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Can reduce more than 50% of leakage using vector control techniques</a:t>
            </a:r>
          </a:p>
          <a:p>
            <a:r>
              <a:rPr lang="en-US" dirty="0"/>
              <a:t>Can reduce more than </a:t>
            </a:r>
            <a:r>
              <a:rPr lang="tr-TR" dirty="0" smtClean="0"/>
              <a:t>80</a:t>
            </a:r>
            <a:r>
              <a:rPr lang="en-US" dirty="0" smtClean="0"/>
              <a:t>% </a:t>
            </a:r>
            <a:r>
              <a:rPr lang="en-US" dirty="0"/>
              <a:t>of leakage </a:t>
            </a:r>
            <a:r>
              <a:rPr lang="tr-TR" dirty="0" smtClean="0"/>
              <a:t>with dual threhold design</a:t>
            </a:r>
          </a:p>
          <a:p>
            <a:r>
              <a:rPr lang="tr-TR" dirty="0" smtClean="0"/>
              <a:t>The combination of both technology can reduce the leakage by a factor of 10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82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914400"/>
          </a:xfrm>
        </p:spPr>
        <p:txBody>
          <a:bodyPr/>
          <a:lstStyle/>
          <a:p>
            <a:r>
              <a:rPr lang="en-US" dirty="0"/>
              <a:t>Bridging Fault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143000"/>
            <a:ext cx="7467600" cy="956256"/>
          </a:xfrm>
        </p:spPr>
        <p:txBody>
          <a:bodyPr/>
          <a:lstStyle/>
          <a:p>
            <a:r>
              <a:rPr lang="en-US" dirty="0"/>
              <a:t>Shorts can be divided into </a:t>
            </a:r>
            <a:r>
              <a:rPr lang="en-US" dirty="0" err="1"/>
              <a:t>intragate</a:t>
            </a:r>
            <a:r>
              <a:rPr lang="en-US" dirty="0"/>
              <a:t> shorts and </a:t>
            </a:r>
            <a:r>
              <a:rPr lang="en-US" dirty="0" smtClean="0"/>
              <a:t>intergate shorts</a:t>
            </a:r>
            <a:r>
              <a:rPr lang="tr-TR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415" y="2237167"/>
            <a:ext cx="4727148" cy="457522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880316" y="4247881"/>
            <a:ext cx="605307" cy="553791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646609" y="4372377"/>
            <a:ext cx="605307" cy="553791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182969" y="1621128"/>
            <a:ext cx="3483735" cy="262675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2356834" y="2099256"/>
            <a:ext cx="592428" cy="22803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 txBox="1">
            <a:spLocks/>
          </p:cNvSpPr>
          <p:nvPr/>
        </p:nvSpPr>
        <p:spPr>
          <a:xfrm>
            <a:off x="4962939" y="2099257"/>
            <a:ext cx="4181061" cy="471313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90 % of the shorts </a:t>
            </a:r>
            <a:r>
              <a:rPr lang="tr-TR" dirty="0"/>
              <a:t>can </a:t>
            </a:r>
            <a:r>
              <a:rPr lang="tr-TR" dirty="0" smtClean="0"/>
              <a:t>be intergate </a:t>
            </a:r>
            <a:r>
              <a:rPr lang="tr-TR" dirty="0"/>
              <a:t>shorts </a:t>
            </a:r>
            <a:endParaRPr lang="tr-TR" dirty="0" smtClean="0"/>
          </a:p>
          <a:p>
            <a:r>
              <a:rPr lang="tr-TR" dirty="0"/>
              <a:t>Bridging Fault </a:t>
            </a:r>
            <a:r>
              <a:rPr lang="tr-TR" dirty="0" smtClean="0"/>
              <a:t>can only be dectected </a:t>
            </a:r>
          </a:p>
          <a:p>
            <a:pPr lvl="1"/>
            <a:r>
              <a:rPr lang="tr-TR" dirty="0" smtClean="0"/>
              <a:t>A</a:t>
            </a:r>
            <a:r>
              <a:rPr lang="en-US" dirty="0" err="1" smtClean="0"/>
              <a:t>ctivating</a:t>
            </a:r>
            <a:r>
              <a:rPr lang="en-US" dirty="0" smtClean="0"/>
              <a:t> a</a:t>
            </a:r>
            <a:r>
              <a:rPr lang="tr-TR" dirty="0" smtClean="0"/>
              <a:t> </a:t>
            </a:r>
            <a:r>
              <a:rPr lang="en-US" dirty="0" smtClean="0"/>
              <a:t>direct </a:t>
            </a:r>
            <a:r>
              <a:rPr lang="en-US" dirty="0"/>
              <a:t>conducting path from </a:t>
            </a:r>
            <a:r>
              <a:rPr lang="tr-TR" dirty="0" smtClean="0"/>
              <a:t>VDD </a:t>
            </a:r>
            <a:r>
              <a:rPr lang="en-US" dirty="0" smtClean="0"/>
              <a:t>to </a:t>
            </a:r>
            <a:r>
              <a:rPr lang="en-US" dirty="0"/>
              <a:t>the </a:t>
            </a:r>
            <a:r>
              <a:rPr lang="en-US" dirty="0" smtClean="0"/>
              <a:t>ground</a:t>
            </a:r>
            <a:endParaRPr lang="tr-TR" dirty="0" smtClean="0"/>
          </a:p>
          <a:p>
            <a:pPr lvl="1"/>
            <a:r>
              <a:rPr lang="tr-TR" dirty="0" smtClean="0"/>
              <a:t>Satisfying the IDDQ test limit</a:t>
            </a:r>
          </a:p>
          <a:p>
            <a:r>
              <a:rPr lang="tr-TR" dirty="0" smtClean="0"/>
              <a:t>For the input of </a:t>
            </a:r>
            <a:r>
              <a:rPr lang="en-US" dirty="0"/>
              <a:t>If the logic values for the inputs of the left and </a:t>
            </a:r>
            <a:r>
              <a:rPr lang="en-US" dirty="0" smtClean="0"/>
              <a:t>the</a:t>
            </a:r>
            <a:r>
              <a:rPr lang="tr-TR" dirty="0" smtClean="0"/>
              <a:t> </a:t>
            </a:r>
            <a:r>
              <a:rPr lang="en-US" dirty="0" smtClean="0"/>
              <a:t>right </a:t>
            </a:r>
            <a:r>
              <a:rPr lang="en-US" dirty="0"/>
              <a:t>gates are “000” and “111” </a:t>
            </a:r>
            <a:r>
              <a:rPr lang="tr-TR" dirty="0" smtClean="0"/>
              <a:t>,</a:t>
            </a:r>
            <a:r>
              <a:rPr lang="en-US" dirty="0" smtClean="0"/>
              <a:t> </a:t>
            </a:r>
            <a:r>
              <a:rPr lang="tr-TR" dirty="0" smtClean="0"/>
              <a:t>b</a:t>
            </a:r>
            <a:r>
              <a:rPr lang="en-US" dirty="0" smtClean="0"/>
              <a:t>ridging </a:t>
            </a:r>
            <a:r>
              <a:rPr lang="tr-TR" dirty="0" smtClean="0"/>
              <a:t>f</a:t>
            </a:r>
            <a:r>
              <a:rPr lang="en-US" dirty="0" err="1" smtClean="0"/>
              <a:t>ault</a:t>
            </a:r>
            <a:r>
              <a:rPr lang="en-US" dirty="0" smtClean="0"/>
              <a:t> </a:t>
            </a:r>
            <a:r>
              <a:rPr lang="en-US" dirty="0"/>
              <a:t>can </a:t>
            </a:r>
            <a:r>
              <a:rPr lang="en-US" dirty="0" smtClean="0"/>
              <a:t>be </a:t>
            </a:r>
            <a:r>
              <a:rPr lang="en-US" dirty="0" err="1"/>
              <a:t>dectected</a:t>
            </a:r>
            <a:r>
              <a:rPr lang="en-US" dirty="0"/>
              <a:t> </a:t>
            </a:r>
            <a:endParaRPr lang="tr-TR" dirty="0" smtClean="0"/>
          </a:p>
          <a:p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5315123" y="2577384"/>
            <a:ext cx="2365258" cy="436272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39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775952"/>
          </a:xfrm>
        </p:spPr>
        <p:txBody>
          <a:bodyPr>
            <a:normAutofit fontScale="90000"/>
          </a:bodyPr>
          <a:lstStyle/>
          <a:p>
            <a:r>
              <a:rPr lang="en-US" dirty="0"/>
              <a:t>Figure of Merit for </a:t>
            </a:r>
            <a:r>
              <a:rPr lang="tr-TR" dirty="0" smtClean="0"/>
              <a:t>IDDQ </a:t>
            </a:r>
            <a:r>
              <a:rPr lang="en-US" dirty="0" smtClean="0"/>
              <a:t>Testing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4350" y="1207723"/>
            <a:ext cx="5030302" cy="295982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824500" y="1413456"/>
            <a:ext cx="3243300" cy="275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When X1=0 and X2=1,y1=y2=0.4 V at Vdd=1 V</a:t>
            </a:r>
          </a:p>
          <a:p>
            <a:r>
              <a:rPr lang="tr-TR" dirty="0" smtClean="0"/>
              <a:t>Will results </a:t>
            </a:r>
            <a:r>
              <a:rPr lang="en-US" dirty="0"/>
              <a:t>direct path current in the </a:t>
            </a:r>
            <a:r>
              <a:rPr lang="en-US" dirty="0" err="1"/>
              <a:t>fanout</a:t>
            </a:r>
            <a:r>
              <a:rPr lang="en-US" dirty="0"/>
              <a:t> </a:t>
            </a:r>
            <a:r>
              <a:rPr lang="en-US" dirty="0" smtClean="0"/>
              <a:t>gate</a:t>
            </a:r>
            <a:r>
              <a:rPr lang="tr-TR" dirty="0" smtClean="0"/>
              <a:t> (I</a:t>
            </a:r>
            <a:r>
              <a:rPr lang="tr-TR" baseline="-25000" dirty="0" smtClean="0"/>
              <a:t>2</a:t>
            </a:r>
            <a:r>
              <a:rPr lang="tr-TR" dirty="0" smtClean="0"/>
              <a:t>)</a:t>
            </a:r>
          </a:p>
          <a:p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918952" y="2369713"/>
            <a:ext cx="1480549" cy="476518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828800" y="3049402"/>
            <a:ext cx="830426" cy="3377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176270" y="3218273"/>
            <a:ext cx="901521" cy="373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Short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84350" y="4446103"/>
            <a:ext cx="8183450" cy="226379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At 1 V – I</a:t>
            </a:r>
            <a:r>
              <a:rPr lang="tr-TR" baseline="-25000" dirty="0" smtClean="0"/>
              <a:t>1</a:t>
            </a:r>
            <a:r>
              <a:rPr lang="tr-TR" dirty="0" smtClean="0"/>
              <a:t>- 99 </a:t>
            </a:r>
            <a:r>
              <a:rPr lang="el-GR" dirty="0" smtClean="0"/>
              <a:t>μ</a:t>
            </a:r>
            <a:r>
              <a:rPr lang="tr-TR" dirty="0" smtClean="0"/>
              <a:t>A and I</a:t>
            </a:r>
            <a:r>
              <a:rPr lang="tr-TR" baseline="-25000" dirty="0" smtClean="0"/>
              <a:t>2</a:t>
            </a:r>
            <a:r>
              <a:rPr lang="tr-TR" dirty="0" smtClean="0"/>
              <a:t>=15 </a:t>
            </a:r>
            <a:r>
              <a:rPr lang="el-GR" dirty="0" smtClean="0"/>
              <a:t>μ</a:t>
            </a:r>
            <a:r>
              <a:rPr lang="tr-TR" dirty="0" smtClean="0"/>
              <a:t>A</a:t>
            </a:r>
          </a:p>
          <a:p>
            <a:r>
              <a:rPr lang="tr-TR" dirty="0" smtClean="0"/>
              <a:t>V</a:t>
            </a:r>
            <a:r>
              <a:rPr lang="tr-TR" baseline="-25000" dirty="0" smtClean="0"/>
              <a:t>out,y3</a:t>
            </a:r>
            <a:r>
              <a:rPr lang="tr-TR" dirty="0" smtClean="0"/>
              <a:t>=0.9 V → Can be considered as logic 1</a:t>
            </a:r>
          </a:p>
          <a:p>
            <a:r>
              <a:rPr lang="tr-TR" dirty="0" smtClean="0"/>
              <a:t>D</a:t>
            </a:r>
            <a:r>
              <a:rPr lang="en-US" dirty="0" err="1" smtClean="0"/>
              <a:t>irect</a:t>
            </a:r>
            <a:r>
              <a:rPr lang="en-US" dirty="0" smtClean="0"/>
              <a:t> </a:t>
            </a:r>
            <a:r>
              <a:rPr lang="en-US" dirty="0"/>
              <a:t>path current can hardly be present unless </a:t>
            </a:r>
            <a:r>
              <a:rPr lang="en-US" dirty="0" smtClean="0"/>
              <a:t>another</a:t>
            </a:r>
            <a:endParaRPr lang="tr-TR" dirty="0" smtClean="0"/>
          </a:p>
          <a:p>
            <a:pPr marL="0" indent="0">
              <a:buNone/>
            </a:pPr>
            <a:r>
              <a:rPr lang="en-US" dirty="0" smtClean="0"/>
              <a:t>bridging </a:t>
            </a:r>
            <a:r>
              <a:rPr lang="en-US" dirty="0"/>
              <a:t>fault </a:t>
            </a:r>
            <a:r>
              <a:rPr lang="en-US" dirty="0" err="1" smtClean="0"/>
              <a:t>occu</a:t>
            </a:r>
            <a:r>
              <a:rPr lang="tr-TR" dirty="0" smtClean="0"/>
              <a:t>rs</a:t>
            </a:r>
          </a:p>
          <a:p>
            <a:r>
              <a:rPr lang="en-US" dirty="0"/>
              <a:t>Even for the gates driven by the </a:t>
            </a:r>
            <a:r>
              <a:rPr lang="en-US" dirty="0" smtClean="0"/>
              <a:t>shorted</a:t>
            </a:r>
            <a:r>
              <a:rPr lang="tr-TR" dirty="0"/>
              <a:t> </a:t>
            </a:r>
            <a:r>
              <a:rPr lang="en-US" dirty="0" smtClean="0"/>
              <a:t>gates</a:t>
            </a:r>
            <a:r>
              <a:rPr lang="tr-TR" dirty="0" smtClean="0"/>
              <a:t> ,If fanin numbers &gt; 1,direct path may not occur and depends on logic inputs</a:t>
            </a:r>
          </a:p>
          <a:p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300292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775952"/>
          </a:xfrm>
        </p:spPr>
        <p:txBody>
          <a:bodyPr>
            <a:normAutofit fontScale="90000"/>
          </a:bodyPr>
          <a:lstStyle/>
          <a:p>
            <a:r>
              <a:rPr lang="en-US" dirty="0"/>
              <a:t>Figure of Merit for </a:t>
            </a:r>
            <a:r>
              <a:rPr lang="tr-TR" dirty="0" smtClean="0"/>
              <a:t>IDDQ </a:t>
            </a:r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50006" y="1413455"/>
            <a:ext cx="8217794" cy="520628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IDDQ (faulty) definitions</a:t>
            </a:r>
          </a:p>
          <a:p>
            <a:r>
              <a:rPr lang="tr-TR" dirty="0" smtClean="0"/>
              <a:t>IDDQ(faulty)= I</a:t>
            </a:r>
            <a:r>
              <a:rPr lang="tr-TR" baseline="-25000" dirty="0" smtClean="0"/>
              <a:t>DP</a:t>
            </a:r>
            <a:r>
              <a:rPr lang="tr-TR" dirty="0" smtClean="0"/>
              <a:t>+I</a:t>
            </a:r>
            <a:r>
              <a:rPr lang="tr-TR" baseline="-25000" dirty="0" smtClean="0"/>
              <a:t>DPfanouts</a:t>
            </a:r>
            <a:r>
              <a:rPr lang="tr-TR" dirty="0" smtClean="0"/>
              <a:t>+I</a:t>
            </a:r>
            <a:r>
              <a:rPr lang="tr-TR" baseline="-25000" dirty="0" smtClean="0"/>
              <a:t>subothergates</a:t>
            </a:r>
          </a:p>
          <a:p>
            <a:r>
              <a:rPr lang="tr-TR" dirty="0" smtClean="0"/>
              <a:t>Where I</a:t>
            </a:r>
            <a:r>
              <a:rPr lang="tr-TR" baseline="-25000" dirty="0" smtClean="0"/>
              <a:t>DP</a:t>
            </a:r>
            <a:r>
              <a:rPr lang="tr-TR" dirty="0" smtClean="0"/>
              <a:t>- </a:t>
            </a:r>
            <a:r>
              <a:rPr lang="en-US" dirty="0"/>
              <a:t>the direct </a:t>
            </a:r>
            <a:r>
              <a:rPr lang="en-US" dirty="0" smtClean="0"/>
              <a:t>path</a:t>
            </a:r>
            <a:r>
              <a:rPr lang="tr-TR" dirty="0" smtClean="0"/>
              <a:t> </a:t>
            </a:r>
            <a:r>
              <a:rPr lang="en-US" dirty="0" smtClean="0"/>
              <a:t>current </a:t>
            </a:r>
            <a:r>
              <a:rPr lang="en-US" dirty="0"/>
              <a:t>through the gates where shorts </a:t>
            </a:r>
            <a:r>
              <a:rPr lang="en-US" dirty="0" smtClean="0"/>
              <a:t>occur</a:t>
            </a:r>
            <a:endParaRPr lang="tr-TR" dirty="0" smtClean="0"/>
          </a:p>
          <a:p>
            <a:r>
              <a:rPr lang="tr-TR" dirty="0"/>
              <a:t>I</a:t>
            </a:r>
            <a:r>
              <a:rPr lang="tr-TR" baseline="-25000" dirty="0"/>
              <a:t>DPfanouts</a:t>
            </a:r>
            <a:r>
              <a:rPr lang="tr-TR" dirty="0" smtClean="0"/>
              <a:t>-</a:t>
            </a:r>
            <a:r>
              <a:rPr lang="en-US" dirty="0"/>
              <a:t>the possible </a:t>
            </a:r>
            <a:r>
              <a:rPr lang="en-US" dirty="0" smtClean="0"/>
              <a:t>direct</a:t>
            </a:r>
            <a:r>
              <a:rPr lang="tr-TR" dirty="0" smtClean="0"/>
              <a:t> </a:t>
            </a:r>
            <a:r>
              <a:rPr lang="en-US" dirty="0" smtClean="0"/>
              <a:t>path </a:t>
            </a:r>
            <a:r>
              <a:rPr lang="en-US" dirty="0"/>
              <a:t>current of the gates driven by the output of the </a:t>
            </a:r>
            <a:r>
              <a:rPr lang="en-US" dirty="0" smtClean="0"/>
              <a:t>shorted</a:t>
            </a:r>
            <a:r>
              <a:rPr lang="tr-TR" dirty="0" smtClean="0"/>
              <a:t> </a:t>
            </a:r>
            <a:r>
              <a:rPr lang="en-US" dirty="0" smtClean="0"/>
              <a:t>gates</a:t>
            </a:r>
            <a:endParaRPr lang="tr-TR" dirty="0" smtClean="0"/>
          </a:p>
          <a:p>
            <a:r>
              <a:rPr lang="tr-TR" dirty="0" smtClean="0"/>
              <a:t>I</a:t>
            </a:r>
            <a:r>
              <a:rPr lang="tr-TR" baseline="-25000" dirty="0" smtClean="0"/>
              <a:t>subothergates</a:t>
            </a:r>
            <a:r>
              <a:rPr lang="tr-TR" dirty="0" smtClean="0"/>
              <a:t>-</a:t>
            </a:r>
            <a:r>
              <a:rPr lang="en-US" dirty="0"/>
              <a:t>leakage current through all the other gates </a:t>
            </a:r>
            <a:r>
              <a:rPr lang="en-US" dirty="0" smtClean="0"/>
              <a:t>where</a:t>
            </a:r>
            <a:r>
              <a:rPr lang="tr-TR" dirty="0" smtClean="0"/>
              <a:t> </a:t>
            </a:r>
            <a:r>
              <a:rPr lang="en-US" dirty="0" smtClean="0"/>
              <a:t>direct </a:t>
            </a:r>
            <a:r>
              <a:rPr lang="en-US" dirty="0"/>
              <a:t>paths are not </a:t>
            </a:r>
            <a:r>
              <a:rPr lang="en-US" dirty="0" smtClean="0"/>
              <a:t>present</a:t>
            </a:r>
            <a:endParaRPr lang="tr-TR" dirty="0" smtClean="0"/>
          </a:p>
          <a:p>
            <a:r>
              <a:rPr lang="tr-TR" dirty="0" smtClean="0"/>
              <a:t>Fault current ratio(FCR)= IDDQ(faulty)/IDDQ (fault_free)</a:t>
            </a:r>
          </a:p>
          <a:p>
            <a:r>
              <a:rPr lang="tr-TR" dirty="0" smtClean="0"/>
              <a:t>If FCR is high → Higher accuracy in IDDQ testing</a:t>
            </a:r>
          </a:p>
          <a:p>
            <a:endParaRPr lang="tr-TR" dirty="0" smtClean="0"/>
          </a:p>
          <a:p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113081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915" y="228599"/>
            <a:ext cx="8101885" cy="595649"/>
          </a:xfrm>
        </p:spPr>
        <p:txBody>
          <a:bodyPr>
            <a:normAutofit fontScale="90000"/>
          </a:bodyPr>
          <a:lstStyle/>
          <a:p>
            <a:pPr algn="ctr"/>
            <a:r>
              <a:rPr lang="tr-TR" sz="3600" dirty="0" smtClean="0"/>
              <a:t>I</a:t>
            </a:r>
            <a:r>
              <a:rPr lang="en-US" sz="3600" dirty="0" err="1" smtClean="0"/>
              <a:t>mplementation</a:t>
            </a:r>
            <a:r>
              <a:rPr lang="en-US" sz="3600" dirty="0" smtClean="0"/>
              <a:t> and experimental results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50006" y="927279"/>
            <a:ext cx="8217794" cy="5692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Fault resistance value set to Zero ??? </a:t>
            </a:r>
          </a:p>
          <a:p>
            <a:r>
              <a:rPr lang="en-US" dirty="0" smtClean="0"/>
              <a:t>20</a:t>
            </a:r>
            <a:r>
              <a:rPr lang="tr-TR" dirty="0" smtClean="0"/>
              <a:t> </a:t>
            </a:r>
            <a:r>
              <a:rPr lang="en-US" dirty="0" smtClean="0"/>
              <a:t>bridging </a:t>
            </a:r>
            <a:r>
              <a:rPr lang="en-US" dirty="0"/>
              <a:t>faults are randomly </a:t>
            </a:r>
            <a:r>
              <a:rPr lang="en-US" dirty="0" smtClean="0"/>
              <a:t>introduced</a:t>
            </a:r>
            <a:endParaRPr lang="tr-TR" dirty="0" smtClean="0"/>
          </a:p>
          <a:p>
            <a:r>
              <a:rPr lang="en-US" dirty="0"/>
              <a:t>20 test vectors are randomly </a:t>
            </a:r>
            <a:r>
              <a:rPr lang="en-US" dirty="0" smtClean="0"/>
              <a:t>generated</a:t>
            </a:r>
            <a:endParaRPr lang="tr-TR" dirty="0" smtClean="0"/>
          </a:p>
          <a:p>
            <a:r>
              <a:rPr lang="tr-TR" dirty="0" smtClean="0"/>
              <a:t>Calculate the </a:t>
            </a:r>
          </a:p>
          <a:p>
            <a:pPr lvl="1"/>
            <a:r>
              <a:rPr lang="tr-TR" sz="2200" dirty="0">
                <a:solidFill>
                  <a:srgbClr val="002060"/>
                </a:solidFill>
              </a:rPr>
              <a:t>FCRs-(Base line for comparison)-</a:t>
            </a:r>
            <a:r>
              <a:rPr lang="en-US" sz="2200" dirty="0">
                <a:solidFill>
                  <a:srgbClr val="002060"/>
                </a:solidFill>
              </a:rPr>
              <a:t>fault current ratio with a single low threshold</a:t>
            </a:r>
            <a:endParaRPr lang="tr-TR" sz="2200" dirty="0">
              <a:solidFill>
                <a:srgbClr val="002060"/>
              </a:solidFill>
            </a:endParaRPr>
          </a:p>
          <a:p>
            <a:pPr lvl="1"/>
            <a:r>
              <a:rPr lang="tr-TR" sz="2200" dirty="0">
                <a:solidFill>
                  <a:srgbClr val="002060"/>
                </a:solidFill>
              </a:rPr>
              <a:t>FCRd-</a:t>
            </a:r>
            <a:r>
              <a:rPr lang="en-US" sz="2200" dirty="0">
                <a:solidFill>
                  <a:srgbClr val="002060"/>
                </a:solidFill>
              </a:rPr>
              <a:t>dual-threshold voltage technique</a:t>
            </a:r>
            <a:r>
              <a:rPr lang="tr-TR" sz="2200" dirty="0">
                <a:solidFill>
                  <a:srgbClr val="002060"/>
                </a:solidFill>
              </a:rPr>
              <a:t> fault current ratio</a:t>
            </a:r>
          </a:p>
          <a:p>
            <a:pPr lvl="1"/>
            <a:r>
              <a:rPr lang="tr-TR" sz="2200" dirty="0">
                <a:solidFill>
                  <a:srgbClr val="002060"/>
                </a:solidFill>
              </a:rPr>
              <a:t>FCRdv-dual-threshold voltage and vector control technique fault current </a:t>
            </a:r>
            <a:r>
              <a:rPr lang="tr-TR" sz="2200" dirty="0" smtClean="0">
                <a:solidFill>
                  <a:srgbClr val="002060"/>
                </a:solidFill>
              </a:rPr>
              <a:t>ratio</a:t>
            </a:r>
            <a:endParaRPr lang="tr-TR" sz="2200" dirty="0">
              <a:solidFill>
                <a:srgbClr val="002060"/>
              </a:solidFill>
            </a:endParaRPr>
          </a:p>
          <a:p>
            <a:r>
              <a:rPr lang="tr-TR" dirty="0" smtClean="0"/>
              <a:t>Random </a:t>
            </a:r>
            <a:r>
              <a:rPr lang="tr-TR" dirty="0"/>
              <a:t>search </a:t>
            </a:r>
            <a:r>
              <a:rPr lang="tr-TR" dirty="0" smtClean="0"/>
              <a:t>technique is used and select 20 out of 1000 vectors for FCRdv</a:t>
            </a:r>
          </a:p>
          <a:p>
            <a:r>
              <a:rPr lang="tr-TR" dirty="0" smtClean="0"/>
              <a:t>FCRdv &gt; FCRd&gt;FCRs</a:t>
            </a:r>
          </a:p>
        </p:txBody>
      </p:sp>
    </p:spTree>
    <p:extLst>
      <p:ext uri="{BB962C8B-B14F-4D97-AF65-F5344CB8AC3E}">
        <p14:creationId xmlns:p14="http://schemas.microsoft.com/office/powerpoint/2010/main" val="106309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915" y="228599"/>
            <a:ext cx="8101885" cy="595649"/>
          </a:xfrm>
        </p:spPr>
        <p:txBody>
          <a:bodyPr>
            <a:normAutofit fontScale="90000"/>
          </a:bodyPr>
          <a:lstStyle/>
          <a:p>
            <a:pPr algn="ctr"/>
            <a:r>
              <a:rPr lang="tr-TR" sz="3600" dirty="0" smtClean="0"/>
              <a:t>I</a:t>
            </a:r>
            <a:r>
              <a:rPr lang="en-US" sz="3600" dirty="0" err="1" smtClean="0"/>
              <a:t>mplementation</a:t>
            </a:r>
            <a:r>
              <a:rPr lang="en-US" sz="3600" dirty="0" smtClean="0"/>
              <a:t> and experimental results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50006" y="927279"/>
            <a:ext cx="8217794" cy="5692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r-TR" dirty="0" smtClean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191536" y="1079679"/>
            <a:ext cx="4028664" cy="5692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X-axis – Test vectors</a:t>
            </a:r>
          </a:p>
          <a:p>
            <a:r>
              <a:rPr lang="tr-TR" dirty="0" smtClean="0"/>
              <a:t>If IDDQtest limit is 3</a:t>
            </a:r>
          </a:p>
          <a:p>
            <a:pPr lvl="1"/>
            <a:r>
              <a:rPr lang="en-US" sz="2000" dirty="0">
                <a:solidFill>
                  <a:srgbClr val="002060"/>
                </a:solidFill>
              </a:rPr>
              <a:t>40% and 70% of the </a:t>
            </a:r>
            <a:r>
              <a:rPr lang="en-US" sz="2000" dirty="0" smtClean="0">
                <a:solidFill>
                  <a:srgbClr val="002060"/>
                </a:solidFill>
              </a:rPr>
              <a:t>bridging</a:t>
            </a:r>
            <a:r>
              <a:rPr lang="tr-TR" sz="2000" dirty="0" smtClean="0">
                <a:solidFill>
                  <a:srgbClr val="00206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faults </a:t>
            </a:r>
            <a:r>
              <a:rPr lang="en-US" sz="2000" dirty="0">
                <a:solidFill>
                  <a:srgbClr val="002060"/>
                </a:solidFill>
              </a:rPr>
              <a:t>can be detected for the initial single low-threshold circuit</a:t>
            </a:r>
            <a:r>
              <a:rPr lang="tr-TR" sz="2000" dirty="0">
                <a:solidFill>
                  <a:srgbClr val="002060"/>
                </a:solidFill>
              </a:rPr>
              <a:t> </a:t>
            </a:r>
            <a:r>
              <a:rPr lang="en-US" sz="2000" dirty="0">
                <a:solidFill>
                  <a:srgbClr val="002060"/>
                </a:solidFill>
              </a:rPr>
              <a:t>and the dual-threshold </a:t>
            </a:r>
            <a:r>
              <a:rPr lang="en-US" sz="2000" dirty="0" smtClean="0">
                <a:solidFill>
                  <a:srgbClr val="002060"/>
                </a:solidFill>
              </a:rPr>
              <a:t>circuit</a:t>
            </a:r>
            <a:endParaRPr lang="tr-TR" sz="2000" dirty="0" smtClean="0">
              <a:solidFill>
                <a:srgbClr val="002060"/>
              </a:solidFill>
            </a:endParaRPr>
          </a:p>
          <a:p>
            <a:r>
              <a:rPr lang="en-US" sz="3000" dirty="0"/>
              <a:t>If </a:t>
            </a:r>
            <a:r>
              <a:rPr lang="en-US" sz="3000" dirty="0" err="1"/>
              <a:t>IDDQtest</a:t>
            </a:r>
            <a:r>
              <a:rPr lang="en-US" sz="3000" dirty="0"/>
              <a:t> limit is </a:t>
            </a:r>
            <a:r>
              <a:rPr lang="tr-TR" sz="3000" dirty="0" smtClean="0"/>
              <a:t>10</a:t>
            </a:r>
            <a:endParaRPr lang="en-US" sz="3000" dirty="0"/>
          </a:p>
          <a:p>
            <a:pPr marL="742950" lvl="2" indent="-342900"/>
            <a:r>
              <a:rPr lang="tr-TR" sz="2000" dirty="0" smtClean="0">
                <a:solidFill>
                  <a:srgbClr val="002060"/>
                </a:solidFill>
              </a:rPr>
              <a:t>0</a:t>
            </a:r>
            <a:r>
              <a:rPr lang="en-US" sz="2000" dirty="0" smtClean="0">
                <a:solidFill>
                  <a:srgbClr val="002060"/>
                </a:solidFill>
              </a:rPr>
              <a:t>%</a:t>
            </a:r>
            <a:r>
              <a:rPr lang="tr-TR" sz="2000" dirty="0" smtClean="0">
                <a:solidFill>
                  <a:srgbClr val="002060"/>
                </a:solidFill>
              </a:rPr>
              <a:t>,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tr-TR" sz="2000" dirty="0" smtClean="0">
                <a:solidFill>
                  <a:srgbClr val="002060"/>
                </a:solidFill>
              </a:rPr>
              <a:t>20</a:t>
            </a:r>
            <a:r>
              <a:rPr lang="en-US" sz="2000" dirty="0" smtClean="0">
                <a:solidFill>
                  <a:srgbClr val="002060"/>
                </a:solidFill>
              </a:rPr>
              <a:t>%</a:t>
            </a:r>
            <a:r>
              <a:rPr lang="tr-TR" sz="2000" dirty="0" smtClean="0">
                <a:solidFill>
                  <a:srgbClr val="002060"/>
                </a:solidFill>
              </a:rPr>
              <a:t> and 40 %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en-US" sz="2000" dirty="0">
                <a:solidFill>
                  <a:srgbClr val="002060"/>
                </a:solidFill>
              </a:rPr>
              <a:t>of the bridging</a:t>
            </a:r>
            <a:r>
              <a:rPr lang="tr-TR" sz="2000" dirty="0">
                <a:solidFill>
                  <a:srgbClr val="002060"/>
                </a:solidFill>
              </a:rPr>
              <a:t> </a:t>
            </a:r>
            <a:r>
              <a:rPr lang="en-US" sz="2000" dirty="0">
                <a:solidFill>
                  <a:srgbClr val="002060"/>
                </a:solidFill>
              </a:rPr>
              <a:t>faults can be detected for the initial single low-threshold circuit</a:t>
            </a:r>
            <a:r>
              <a:rPr lang="tr-TR" sz="2000" dirty="0">
                <a:solidFill>
                  <a:srgbClr val="002060"/>
                </a:solidFill>
              </a:rPr>
              <a:t> </a:t>
            </a:r>
            <a:r>
              <a:rPr lang="tr-TR" sz="2000" dirty="0" smtClean="0">
                <a:solidFill>
                  <a:srgbClr val="002060"/>
                </a:solidFill>
              </a:rPr>
              <a:t>,</a:t>
            </a:r>
            <a:r>
              <a:rPr lang="en-US" sz="2000" dirty="0" smtClean="0">
                <a:solidFill>
                  <a:srgbClr val="002060"/>
                </a:solidFill>
              </a:rPr>
              <a:t>the </a:t>
            </a:r>
            <a:r>
              <a:rPr lang="en-US" sz="2000" dirty="0">
                <a:solidFill>
                  <a:srgbClr val="002060"/>
                </a:solidFill>
              </a:rPr>
              <a:t>dual-threshold </a:t>
            </a:r>
            <a:r>
              <a:rPr lang="en-US" sz="2000" dirty="0" smtClean="0">
                <a:solidFill>
                  <a:srgbClr val="002060"/>
                </a:solidFill>
              </a:rPr>
              <a:t>circuit</a:t>
            </a:r>
            <a:r>
              <a:rPr lang="tr-TR" sz="2000" dirty="0">
                <a:solidFill>
                  <a:srgbClr val="002060"/>
                </a:solidFill>
              </a:rPr>
              <a:t> and Combining vector control technique</a:t>
            </a:r>
          </a:p>
          <a:p>
            <a:endParaRPr lang="tr-TR" sz="3000" dirty="0" smtClean="0">
              <a:solidFill>
                <a:srgbClr val="002060"/>
              </a:solidFill>
            </a:endParaRPr>
          </a:p>
          <a:p>
            <a:pPr marL="57150" indent="0">
              <a:buNone/>
            </a:pPr>
            <a:endParaRPr lang="en-US" sz="3000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1227676"/>
            <a:ext cx="5523164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835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915" y="228599"/>
            <a:ext cx="8101885" cy="595649"/>
          </a:xfrm>
        </p:spPr>
        <p:txBody>
          <a:bodyPr>
            <a:normAutofit fontScale="90000"/>
          </a:bodyPr>
          <a:lstStyle/>
          <a:p>
            <a:pPr algn="ctr"/>
            <a:r>
              <a:rPr lang="tr-TR" sz="3600" dirty="0" smtClean="0"/>
              <a:t>I</a:t>
            </a:r>
            <a:r>
              <a:rPr lang="en-US" sz="3600" dirty="0" err="1" smtClean="0"/>
              <a:t>mplementation</a:t>
            </a:r>
            <a:r>
              <a:rPr lang="en-US" sz="3600" dirty="0" smtClean="0"/>
              <a:t> and experimental results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50006" y="927279"/>
            <a:ext cx="8217794" cy="5692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r-TR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4288" y="2509789"/>
            <a:ext cx="3163512" cy="252744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134364" y="1863458"/>
            <a:ext cx="3239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The fault </a:t>
            </a:r>
            <a:r>
              <a:rPr lang="en-US" dirty="0" smtClean="0"/>
              <a:t>coverage</a:t>
            </a:r>
            <a:r>
              <a:rPr lang="tr-TR" dirty="0" smtClean="0"/>
              <a:t> for MCNC benchmark circuit i1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19930" y="5215945"/>
            <a:ext cx="5399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The </a:t>
            </a:r>
            <a:r>
              <a:rPr lang="tr-TR" dirty="0" smtClean="0"/>
              <a:t>FCR for MCNC benchmark circuit i1</a:t>
            </a:r>
            <a:endParaRPr lang="en-US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850006" y="5862275"/>
            <a:ext cx="7836794" cy="8886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FCR is high → fs,fd and fdv gave same results</a:t>
            </a:r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sz="3000" dirty="0" smtClean="0">
              <a:solidFill>
                <a:srgbClr val="002060"/>
              </a:solidFill>
            </a:endParaRPr>
          </a:p>
          <a:p>
            <a:pPr marL="57150" indent="0">
              <a:buNone/>
            </a:pPr>
            <a:endParaRPr lang="en-US" sz="3000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2"/>
          <a:stretch/>
        </p:blipFill>
        <p:spPr bwMode="auto">
          <a:xfrm>
            <a:off x="395207" y="826825"/>
            <a:ext cx="5624119" cy="438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80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915" y="228599"/>
            <a:ext cx="8101885" cy="595649"/>
          </a:xfrm>
        </p:spPr>
        <p:txBody>
          <a:bodyPr>
            <a:normAutofit fontScale="90000"/>
          </a:bodyPr>
          <a:lstStyle/>
          <a:p>
            <a:pPr algn="ctr"/>
            <a:r>
              <a:rPr lang="tr-TR" sz="3600" dirty="0" smtClean="0"/>
              <a:t>I</a:t>
            </a:r>
            <a:r>
              <a:rPr lang="en-US" sz="3600" dirty="0" err="1" smtClean="0"/>
              <a:t>mplementation</a:t>
            </a:r>
            <a:r>
              <a:rPr lang="en-US" sz="3600" dirty="0" smtClean="0"/>
              <a:t> and experimental results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50006" y="927279"/>
            <a:ext cx="8217794" cy="5692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r-TR" dirty="0" smtClean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850006" y="5100684"/>
            <a:ext cx="8217794" cy="175731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FCR is low → fs,fd and fdv gave very small test coverage</a:t>
            </a:r>
          </a:p>
          <a:p>
            <a:r>
              <a:rPr lang="en-US" dirty="0"/>
              <a:t>indicates </a:t>
            </a:r>
            <a:r>
              <a:rPr lang="en-US" dirty="0" smtClean="0"/>
              <a:t>that</a:t>
            </a:r>
            <a:r>
              <a:rPr lang="tr-TR" dirty="0" smtClean="0"/>
              <a:t> </a:t>
            </a:r>
            <a:r>
              <a:rPr lang="en-US" dirty="0" smtClean="0"/>
              <a:t>vector </a:t>
            </a:r>
            <a:r>
              <a:rPr lang="en-US" dirty="0"/>
              <a:t>control and dual-threshold voltage techniques can </a:t>
            </a:r>
            <a:r>
              <a:rPr lang="en-US" dirty="0" smtClean="0"/>
              <a:t>not</a:t>
            </a:r>
            <a:r>
              <a:rPr lang="tr-TR" dirty="0" smtClean="0"/>
              <a:t> </a:t>
            </a:r>
            <a:r>
              <a:rPr lang="en-US" dirty="0" smtClean="0"/>
              <a:t>help </a:t>
            </a:r>
            <a:r>
              <a:rPr lang="en-US" dirty="0"/>
              <a:t>testing of very large circuits working at a low </a:t>
            </a:r>
            <a:r>
              <a:rPr lang="en-US" dirty="0" smtClean="0"/>
              <a:t>supply</a:t>
            </a:r>
            <a:r>
              <a:rPr lang="tr-TR" dirty="0" smtClean="0"/>
              <a:t> </a:t>
            </a:r>
            <a:r>
              <a:rPr lang="en-US" dirty="0" smtClean="0"/>
              <a:t>voltage</a:t>
            </a:r>
            <a:endParaRPr lang="tr-TR" dirty="0" smtClean="0"/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sz="3000" dirty="0" smtClean="0">
              <a:solidFill>
                <a:srgbClr val="002060"/>
              </a:solidFill>
            </a:endParaRPr>
          </a:p>
          <a:p>
            <a:pPr marL="57150" indent="0">
              <a:buNone/>
            </a:pPr>
            <a:endParaRPr lang="en-US" sz="3000" dirty="0">
              <a:solidFill>
                <a:srgbClr val="00206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606489" y="2649405"/>
            <a:ext cx="2674626" cy="1755170"/>
            <a:chOff x="5626057" y="3051171"/>
            <a:chExt cx="2266432" cy="160059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r="88020"/>
            <a:stretch/>
          </p:blipFill>
          <p:spPr>
            <a:xfrm>
              <a:off x="5626057" y="3051171"/>
              <a:ext cx="633075" cy="1600594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/>
            <a:srcRect l="69091"/>
            <a:stretch/>
          </p:blipFill>
          <p:spPr>
            <a:xfrm>
              <a:off x="6259132" y="3051171"/>
              <a:ext cx="1633357" cy="1600594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5606489" y="1865325"/>
            <a:ext cx="34613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The fault coverage for ISCAS </a:t>
            </a:r>
            <a:r>
              <a:rPr lang="en-US" dirty="0" smtClean="0"/>
              <a:t>benchmarks</a:t>
            </a:r>
            <a:r>
              <a:rPr lang="tr-TR" dirty="0" smtClean="0"/>
              <a:t> C6288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23250" y="4729970"/>
            <a:ext cx="5196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The </a:t>
            </a:r>
            <a:r>
              <a:rPr lang="tr-TR" dirty="0" smtClean="0"/>
              <a:t>FCR </a:t>
            </a:r>
            <a:r>
              <a:rPr lang="en-US" dirty="0" smtClean="0"/>
              <a:t>for </a:t>
            </a:r>
            <a:r>
              <a:rPr lang="en-US" dirty="0"/>
              <a:t>ISCAS </a:t>
            </a:r>
            <a:r>
              <a:rPr lang="en-US" dirty="0" smtClean="0"/>
              <a:t>benchmarks</a:t>
            </a:r>
            <a:r>
              <a:rPr lang="tr-TR" dirty="0" smtClean="0"/>
              <a:t> C6288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10" y="880978"/>
            <a:ext cx="5080131" cy="384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858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915" y="228599"/>
            <a:ext cx="8101885" cy="595649"/>
          </a:xfrm>
        </p:spPr>
        <p:txBody>
          <a:bodyPr>
            <a:normAutofit fontScale="90000"/>
          </a:bodyPr>
          <a:lstStyle/>
          <a:p>
            <a:pPr algn="ctr"/>
            <a:r>
              <a:rPr lang="tr-TR" sz="3600" dirty="0" smtClean="0"/>
              <a:t>I</a:t>
            </a:r>
            <a:r>
              <a:rPr lang="en-US" sz="3600" dirty="0" err="1" smtClean="0"/>
              <a:t>mplementation</a:t>
            </a:r>
            <a:r>
              <a:rPr lang="en-US" sz="3600" dirty="0" smtClean="0"/>
              <a:t> and experimental results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50006" y="927279"/>
            <a:ext cx="8217794" cy="5692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r-TR" dirty="0" smtClean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850006" y="5100684"/>
            <a:ext cx="8217794" cy="1757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If IDDQ set </a:t>
            </a:r>
            <a:r>
              <a:rPr lang="tr-TR" dirty="0"/>
              <a:t>to </a:t>
            </a:r>
            <a:r>
              <a:rPr lang="tr-TR" dirty="0" smtClean="0"/>
              <a:t>10</a:t>
            </a:r>
          </a:p>
          <a:p>
            <a:pPr lvl="1"/>
            <a:r>
              <a:rPr lang="tr-TR" dirty="0" smtClean="0"/>
              <a:t>Dual-threshold </a:t>
            </a:r>
            <a:r>
              <a:rPr lang="tr-TR" dirty="0"/>
              <a:t>voltage </a:t>
            </a:r>
            <a:r>
              <a:rPr lang="tr-TR" dirty="0" smtClean="0"/>
              <a:t>technique- 45 %</a:t>
            </a:r>
          </a:p>
          <a:p>
            <a:pPr lvl="1"/>
            <a:r>
              <a:rPr lang="tr-TR" dirty="0"/>
              <a:t>Dual-threshold voltage </a:t>
            </a:r>
            <a:r>
              <a:rPr lang="tr-TR" dirty="0" smtClean="0"/>
              <a:t>technique + Vector control technique- 60 %</a:t>
            </a:r>
          </a:p>
          <a:p>
            <a:pPr lvl="1"/>
            <a:endParaRPr lang="tr-TR" dirty="0" smtClean="0"/>
          </a:p>
          <a:p>
            <a:pPr marL="0" indent="0">
              <a:buNone/>
            </a:pPr>
            <a:endParaRPr lang="tr-TR" sz="3000" dirty="0" smtClean="0">
              <a:solidFill>
                <a:srgbClr val="002060"/>
              </a:solidFill>
            </a:endParaRPr>
          </a:p>
          <a:p>
            <a:pPr marL="57150" indent="0">
              <a:buNone/>
            </a:pPr>
            <a:endParaRPr lang="en-US" sz="3000" dirty="0">
              <a:solidFill>
                <a:srgbClr val="00206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33245" y="2143846"/>
            <a:ext cx="34613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The fault coverage for ISCAS </a:t>
            </a:r>
            <a:r>
              <a:rPr lang="en-US" dirty="0" smtClean="0"/>
              <a:t>benchmarks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23250" y="4729970"/>
            <a:ext cx="5196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The </a:t>
            </a:r>
            <a:r>
              <a:rPr lang="tr-TR" dirty="0" smtClean="0"/>
              <a:t>FCR </a:t>
            </a:r>
            <a:r>
              <a:rPr lang="en-US" dirty="0" smtClean="0"/>
              <a:t>for </a:t>
            </a:r>
            <a:r>
              <a:rPr lang="en-US" dirty="0"/>
              <a:t>ISCAS </a:t>
            </a:r>
            <a:r>
              <a:rPr lang="en-US" dirty="0" smtClean="0"/>
              <a:t>benchmark</a:t>
            </a:r>
            <a:r>
              <a:rPr lang="tr-TR" dirty="0" smtClean="0"/>
              <a:t> C3540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6255318" y="2875529"/>
            <a:ext cx="2163652" cy="1600594"/>
            <a:chOff x="5768020" y="2820516"/>
            <a:chExt cx="2163652" cy="160059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1154" r="89843"/>
            <a:stretch/>
          </p:blipFill>
          <p:spPr>
            <a:xfrm>
              <a:off x="5768020" y="2820516"/>
              <a:ext cx="631065" cy="160059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/>
            <a:srcRect l="76092" r="1730"/>
            <a:stretch/>
          </p:blipFill>
          <p:spPr>
            <a:xfrm>
              <a:off x="6399085" y="2820516"/>
              <a:ext cx="1532587" cy="1600594"/>
            </a:xfrm>
            <a:prstGeom prst="rect">
              <a:avLst/>
            </a:prstGeom>
          </p:spPr>
        </p:pic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992" y="798050"/>
            <a:ext cx="5138031" cy="3931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214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155133" y="31824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Requirements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155133" y="94577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Specification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155133" y="157330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Architecture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155133" y="220083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Logic / Circuits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155133" y="282836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Physical Design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155133" y="345589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Fabrication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155133" y="408342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Manufacturing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155133" y="471095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Packaging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155133" y="533848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155133" y="5966011"/>
            <a:ext cx="1228165" cy="4572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System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777745" y="157330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Architecture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777745" y="220083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Circuits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777745" y="282836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Physical Design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777745" y="345589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Fabrication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4751290" y="7664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4751290" y="140297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4751290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4751290" y="266699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4769215" y="3285563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4769215" y="3922056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4769215" y="454062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4769215" y="517711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4769215" y="57956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346998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6346998" y="265803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6346998" y="329452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5342965" y="3922058"/>
            <a:ext cx="1039905" cy="1416423"/>
          </a:xfrm>
          <a:custGeom>
            <a:avLst/>
            <a:gdLst>
              <a:gd name="connsiteX0" fmla="*/ 1039905 w 1039905"/>
              <a:gd name="connsiteY0" fmla="*/ 0 h 1416423"/>
              <a:gd name="connsiteX1" fmla="*/ 1039905 w 1039905"/>
              <a:gd name="connsiteY1" fmla="*/ 824753 h 1416423"/>
              <a:gd name="connsiteX2" fmla="*/ 0 w 1039905"/>
              <a:gd name="connsiteY2" fmla="*/ 1416423 h 141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9905" h="1416423">
                <a:moveTo>
                  <a:pt x="1039905" y="0"/>
                </a:moveTo>
                <a:lnTo>
                  <a:pt x="1039905" y="824753"/>
                </a:lnTo>
                <a:lnTo>
                  <a:pt x="0" y="1416423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4034117" y="1488139"/>
            <a:ext cx="3065929" cy="2519082"/>
          </a:xfrm>
          <a:prstGeom prst="roundRect">
            <a:avLst>
              <a:gd name="adj" fmla="val 8482"/>
            </a:avLst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7100046" y="1851207"/>
            <a:ext cx="1689868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F02B6"/>
                </a:solidFill>
              </a:rPr>
              <a:t>Design and Test Development</a:t>
            </a:r>
            <a:endParaRPr lang="en-US" sz="1600" dirty="0">
              <a:solidFill>
                <a:srgbClr val="0F02B6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2098315" y="309281"/>
            <a:ext cx="1050919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F02B6"/>
                </a:solidFill>
              </a:rPr>
              <a:t>Customer</a:t>
            </a:r>
            <a:endParaRPr lang="en-US" sz="1600" dirty="0">
              <a:solidFill>
                <a:srgbClr val="0F02B6"/>
              </a:solidFill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3048000" y="103093"/>
            <a:ext cx="1712259" cy="277906"/>
          </a:xfrm>
          <a:custGeom>
            <a:avLst/>
            <a:gdLst>
              <a:gd name="connsiteX0" fmla="*/ 0 w 1712259"/>
              <a:gd name="connsiteY0" fmla="*/ 277906 h 277906"/>
              <a:gd name="connsiteX1" fmla="*/ 860612 w 1712259"/>
              <a:gd name="connsiteY1" fmla="*/ 0 h 277906"/>
              <a:gd name="connsiteX2" fmla="*/ 1559859 w 1712259"/>
              <a:gd name="connsiteY2" fmla="*/ 0 h 277906"/>
              <a:gd name="connsiteX3" fmla="*/ 1712259 w 1712259"/>
              <a:gd name="connsiteY3" fmla="*/ 0 h 277906"/>
              <a:gd name="connsiteX4" fmla="*/ 1712259 w 1712259"/>
              <a:gd name="connsiteY4" fmla="*/ 215153 h 277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2259" h="277906">
                <a:moveTo>
                  <a:pt x="0" y="277906"/>
                </a:moveTo>
                <a:lnTo>
                  <a:pt x="860612" y="0"/>
                </a:lnTo>
                <a:lnTo>
                  <a:pt x="1559859" y="0"/>
                </a:lnTo>
                <a:lnTo>
                  <a:pt x="1712259" y="0"/>
                </a:lnTo>
                <a:lnTo>
                  <a:pt x="1712259" y="215153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2528047" y="784411"/>
            <a:ext cx="2214282" cy="5853953"/>
          </a:xfrm>
          <a:custGeom>
            <a:avLst/>
            <a:gdLst>
              <a:gd name="connsiteX0" fmla="*/ 2214282 w 2214282"/>
              <a:gd name="connsiteY0" fmla="*/ 5638800 h 5853953"/>
              <a:gd name="connsiteX1" fmla="*/ 2214282 w 2214282"/>
              <a:gd name="connsiteY1" fmla="*/ 5853953 h 5853953"/>
              <a:gd name="connsiteX2" fmla="*/ 0 w 2214282"/>
              <a:gd name="connsiteY2" fmla="*/ 5853953 h 5853953"/>
              <a:gd name="connsiteX3" fmla="*/ 0 w 2214282"/>
              <a:gd name="connsiteY3" fmla="*/ 0 h 585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4282" h="5853953">
                <a:moveTo>
                  <a:pt x="2214282" y="5638800"/>
                </a:moveTo>
                <a:lnTo>
                  <a:pt x="2214282" y="5853953"/>
                </a:lnTo>
                <a:lnTo>
                  <a:pt x="0" y="5853953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3065929" y="596152"/>
            <a:ext cx="1066800" cy="134937"/>
          </a:xfrm>
          <a:custGeom>
            <a:avLst/>
            <a:gdLst>
              <a:gd name="connsiteX0" fmla="*/ 1066800 w 1066800"/>
              <a:gd name="connsiteY0" fmla="*/ 0 h 134937"/>
              <a:gd name="connsiteX1" fmla="*/ 493059 w 1066800"/>
              <a:gd name="connsiteY1" fmla="*/ 134470 h 134937"/>
              <a:gd name="connsiteX2" fmla="*/ 0 w 1066800"/>
              <a:gd name="connsiteY2" fmla="*/ 35859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6800" h="134937">
                <a:moveTo>
                  <a:pt x="1066800" y="0"/>
                </a:moveTo>
                <a:cubicBezTo>
                  <a:pt x="868829" y="64247"/>
                  <a:pt x="670859" y="128494"/>
                  <a:pt x="493059" y="134470"/>
                </a:cubicBezTo>
                <a:cubicBezTo>
                  <a:pt x="315259" y="140447"/>
                  <a:pt x="157629" y="88153"/>
                  <a:pt x="0" y="35859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3904129" y="721658"/>
            <a:ext cx="228600" cy="450710"/>
          </a:xfrm>
          <a:custGeom>
            <a:avLst/>
            <a:gdLst>
              <a:gd name="connsiteX0" fmla="*/ 645654 w 645654"/>
              <a:gd name="connsiteY0" fmla="*/ 439270 h 450710"/>
              <a:gd name="connsiteX1" fmla="*/ 195 w 645654"/>
              <a:gd name="connsiteY1" fmla="*/ 394447 h 450710"/>
              <a:gd name="connsiteX2" fmla="*/ 591866 w 645654"/>
              <a:gd name="connsiteY2" fmla="*/ 0 h 450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5654" h="450710">
                <a:moveTo>
                  <a:pt x="645654" y="439270"/>
                </a:moveTo>
                <a:cubicBezTo>
                  <a:pt x="327407" y="453464"/>
                  <a:pt x="9160" y="467659"/>
                  <a:pt x="195" y="394447"/>
                </a:cubicBezTo>
                <a:cubicBezTo>
                  <a:pt x="-8770" y="321235"/>
                  <a:pt x="291548" y="160617"/>
                  <a:pt x="591866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/>
        </p:nvSpPr>
        <p:spPr>
          <a:xfrm>
            <a:off x="3083858" y="43254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Validate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3070411" y="85612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Verify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3737465" y="1304364"/>
            <a:ext cx="377335" cy="1541929"/>
          </a:xfrm>
          <a:custGeom>
            <a:avLst/>
            <a:gdLst>
              <a:gd name="connsiteX0" fmla="*/ 296653 w 377335"/>
              <a:gd name="connsiteY0" fmla="*/ 1541929 h 1541929"/>
              <a:gd name="connsiteX1" fmla="*/ 817 w 377335"/>
              <a:gd name="connsiteY1" fmla="*/ 717176 h 1541929"/>
              <a:gd name="connsiteX2" fmla="*/ 377335 w 377335"/>
              <a:gd name="connsiteY2" fmla="*/ 0 h 154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335" h="1541929">
                <a:moveTo>
                  <a:pt x="296653" y="1541929"/>
                </a:moveTo>
                <a:cubicBezTo>
                  <a:pt x="142011" y="1258046"/>
                  <a:pt x="-12630" y="974164"/>
                  <a:pt x="817" y="717176"/>
                </a:cubicBezTo>
                <a:cubicBezTo>
                  <a:pt x="14264" y="460188"/>
                  <a:pt x="195799" y="230094"/>
                  <a:pt x="377335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/>
          <p:cNvSpPr/>
          <p:nvPr/>
        </p:nvSpPr>
        <p:spPr>
          <a:xfrm>
            <a:off x="2706523" y="1958785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Verify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7" name="Freeform 46"/>
          <p:cNvSpPr/>
          <p:nvPr/>
        </p:nvSpPr>
        <p:spPr>
          <a:xfrm>
            <a:off x="3540571" y="1259540"/>
            <a:ext cx="601123" cy="3101788"/>
          </a:xfrm>
          <a:custGeom>
            <a:avLst/>
            <a:gdLst>
              <a:gd name="connsiteX0" fmla="*/ 601123 w 601123"/>
              <a:gd name="connsiteY0" fmla="*/ 3101788 h 3101788"/>
              <a:gd name="connsiteX1" fmla="*/ 488 w 601123"/>
              <a:gd name="connsiteY1" fmla="*/ 1075765 h 3101788"/>
              <a:gd name="connsiteX2" fmla="*/ 520441 w 601123"/>
              <a:gd name="connsiteY2" fmla="*/ 0 h 310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1123" h="3101788">
                <a:moveTo>
                  <a:pt x="601123" y="3101788"/>
                </a:moveTo>
                <a:cubicBezTo>
                  <a:pt x="307529" y="2347259"/>
                  <a:pt x="13935" y="1592730"/>
                  <a:pt x="488" y="1075765"/>
                </a:cubicBezTo>
                <a:cubicBezTo>
                  <a:pt x="-12959" y="558800"/>
                  <a:pt x="253741" y="279400"/>
                  <a:pt x="520441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3549350" y="3160058"/>
            <a:ext cx="547520" cy="1129553"/>
          </a:xfrm>
          <a:custGeom>
            <a:avLst/>
            <a:gdLst>
              <a:gd name="connsiteX0" fmla="*/ 547520 w 547520"/>
              <a:gd name="connsiteY0" fmla="*/ 1129553 h 1129553"/>
              <a:gd name="connsiteX1" fmla="*/ 673 w 547520"/>
              <a:gd name="connsiteY1" fmla="*/ 484094 h 1129553"/>
              <a:gd name="connsiteX2" fmla="*/ 457873 w 547520"/>
              <a:gd name="connsiteY2" fmla="*/ 0 h 112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7520" h="1129553">
                <a:moveTo>
                  <a:pt x="547520" y="1129553"/>
                </a:moveTo>
                <a:cubicBezTo>
                  <a:pt x="281567" y="900953"/>
                  <a:pt x="15614" y="672353"/>
                  <a:pt x="673" y="484094"/>
                </a:cubicBezTo>
                <a:cubicBezTo>
                  <a:pt x="-14268" y="295835"/>
                  <a:pt x="221802" y="147917"/>
                  <a:pt x="457873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/>
          <p:cNvSpPr/>
          <p:nvPr/>
        </p:nvSpPr>
        <p:spPr>
          <a:xfrm>
            <a:off x="2706523" y="3451409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Test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3505694" y="3608293"/>
            <a:ext cx="644965" cy="1389529"/>
          </a:xfrm>
          <a:custGeom>
            <a:avLst/>
            <a:gdLst>
              <a:gd name="connsiteX0" fmla="*/ 644965 w 644965"/>
              <a:gd name="connsiteY0" fmla="*/ 1389529 h 1389529"/>
              <a:gd name="connsiteX1" fmla="*/ 62259 w 644965"/>
              <a:gd name="connsiteY1" fmla="*/ 582706 h 1389529"/>
              <a:gd name="connsiteX2" fmla="*/ 44329 w 644965"/>
              <a:gd name="connsiteY2" fmla="*/ 0 h 1389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4965" h="1389529">
                <a:moveTo>
                  <a:pt x="644965" y="1389529"/>
                </a:moveTo>
                <a:cubicBezTo>
                  <a:pt x="403665" y="1101911"/>
                  <a:pt x="162365" y="814294"/>
                  <a:pt x="62259" y="582706"/>
                </a:cubicBezTo>
                <a:cubicBezTo>
                  <a:pt x="-37847" y="351118"/>
                  <a:pt x="3241" y="175559"/>
                  <a:pt x="44329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5378823" y="2774575"/>
            <a:ext cx="1997495" cy="2868706"/>
          </a:xfrm>
          <a:custGeom>
            <a:avLst/>
            <a:gdLst>
              <a:gd name="connsiteX0" fmla="*/ 0 w 1997495"/>
              <a:gd name="connsiteY0" fmla="*/ 2868706 h 2868706"/>
              <a:gd name="connsiteX1" fmla="*/ 1846730 w 1997495"/>
              <a:gd name="connsiteY1" fmla="*/ 1819836 h 2868706"/>
              <a:gd name="connsiteX2" fmla="*/ 1757083 w 1997495"/>
              <a:gd name="connsiteY2" fmla="*/ 0 h 2868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7495" h="2868706">
                <a:moveTo>
                  <a:pt x="0" y="2868706"/>
                </a:moveTo>
                <a:cubicBezTo>
                  <a:pt x="776941" y="2583330"/>
                  <a:pt x="1553883" y="2297954"/>
                  <a:pt x="1846730" y="1819836"/>
                </a:cubicBezTo>
                <a:cubicBezTo>
                  <a:pt x="2139577" y="1341718"/>
                  <a:pt x="1948330" y="670859"/>
                  <a:pt x="1757083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/>
          <p:cNvSpPr/>
          <p:nvPr/>
        </p:nvSpPr>
        <p:spPr>
          <a:xfrm>
            <a:off x="6584575" y="4361328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Test</a:t>
            </a:r>
            <a:endParaRPr lang="en-US" sz="1200" i="1" dirty="0">
              <a:solidFill>
                <a:srgbClr val="0F02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4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915" y="228599"/>
            <a:ext cx="8101885" cy="595649"/>
          </a:xfrm>
        </p:spPr>
        <p:txBody>
          <a:bodyPr>
            <a:normAutofit fontScale="90000"/>
          </a:bodyPr>
          <a:lstStyle/>
          <a:p>
            <a:pPr algn="ctr"/>
            <a:r>
              <a:rPr lang="tr-TR" sz="3600" dirty="0" smtClean="0"/>
              <a:t>Conclusion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50006" y="927279"/>
            <a:ext cx="8217794" cy="5692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r-TR" dirty="0" smtClean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850006" y="1159100"/>
            <a:ext cx="8217794" cy="521594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</a:t>
            </a:r>
            <a:r>
              <a:rPr lang="en-US" dirty="0"/>
              <a:t>scaling of device threshold due to the scaling of </a:t>
            </a:r>
            <a:r>
              <a:rPr lang="en-US" dirty="0" smtClean="0"/>
              <a:t>supply</a:t>
            </a:r>
            <a:r>
              <a:rPr lang="tr-TR" dirty="0" smtClean="0"/>
              <a:t> </a:t>
            </a:r>
            <a:r>
              <a:rPr lang="en-US" dirty="0" smtClean="0"/>
              <a:t>voltage </a:t>
            </a:r>
            <a:r>
              <a:rPr lang="en-US" dirty="0"/>
              <a:t>makes the fault-free current increase </a:t>
            </a:r>
            <a:r>
              <a:rPr lang="en-US" dirty="0" smtClean="0"/>
              <a:t>dramatically</a:t>
            </a:r>
            <a:r>
              <a:rPr lang="tr-TR" dirty="0" smtClean="0"/>
              <a:t>.</a:t>
            </a:r>
          </a:p>
          <a:p>
            <a:r>
              <a:rPr lang="tr-TR" dirty="0" smtClean="0"/>
              <a:t> Reduce the </a:t>
            </a:r>
            <a:r>
              <a:rPr lang="en-US" dirty="0" smtClean="0"/>
              <a:t>feasibility </a:t>
            </a:r>
            <a:r>
              <a:rPr lang="en-US" dirty="0"/>
              <a:t>of </a:t>
            </a:r>
            <a:r>
              <a:rPr lang="tr-TR" dirty="0" smtClean="0"/>
              <a:t>IDDQ </a:t>
            </a:r>
            <a:r>
              <a:rPr lang="en-US" dirty="0" smtClean="0"/>
              <a:t>testing for</a:t>
            </a:r>
            <a:r>
              <a:rPr lang="tr-TR" dirty="0"/>
              <a:t> </a:t>
            </a:r>
            <a:r>
              <a:rPr lang="en-US" dirty="0" smtClean="0"/>
              <a:t>low</a:t>
            </a:r>
            <a:r>
              <a:rPr lang="tr-TR" dirty="0" smtClean="0"/>
              <a:t> </a:t>
            </a:r>
            <a:r>
              <a:rPr lang="en-US" dirty="0" smtClean="0"/>
              <a:t>voltage</a:t>
            </a:r>
            <a:r>
              <a:rPr lang="tr-TR" dirty="0" smtClean="0"/>
              <a:t> </a:t>
            </a:r>
            <a:r>
              <a:rPr lang="en-US" dirty="0" smtClean="0"/>
              <a:t>CMOS</a:t>
            </a:r>
            <a:r>
              <a:rPr lang="tr-TR" dirty="0" smtClean="0"/>
              <a:t> </a:t>
            </a:r>
            <a:r>
              <a:rPr lang="en-US" dirty="0" smtClean="0"/>
              <a:t>circuits</a:t>
            </a:r>
            <a:endParaRPr lang="tr-TR" dirty="0" smtClean="0"/>
          </a:p>
          <a:p>
            <a:r>
              <a:rPr lang="tr-TR" dirty="0" smtClean="0"/>
              <a:t>V</a:t>
            </a:r>
            <a:r>
              <a:rPr lang="en-US" dirty="0" err="1" smtClean="0"/>
              <a:t>ector</a:t>
            </a:r>
            <a:r>
              <a:rPr lang="en-US" dirty="0" smtClean="0"/>
              <a:t> </a:t>
            </a:r>
            <a:r>
              <a:rPr lang="en-US" dirty="0"/>
              <a:t>control </a:t>
            </a:r>
            <a:r>
              <a:rPr lang="en-US" dirty="0" smtClean="0"/>
              <a:t>and</a:t>
            </a:r>
            <a:r>
              <a:rPr lang="tr-TR" dirty="0" smtClean="0"/>
              <a:t> </a:t>
            </a:r>
            <a:r>
              <a:rPr lang="en-US" dirty="0" smtClean="0"/>
              <a:t>dual-threshold </a:t>
            </a:r>
            <a:r>
              <a:rPr lang="en-US" dirty="0"/>
              <a:t>techniques to reduce the intrinsic leakage </a:t>
            </a:r>
            <a:r>
              <a:rPr lang="en-US" dirty="0" smtClean="0"/>
              <a:t>current</a:t>
            </a:r>
            <a:r>
              <a:rPr lang="tr-TR" dirty="0" smtClean="0"/>
              <a:t> </a:t>
            </a:r>
            <a:r>
              <a:rPr lang="en-US" dirty="0" smtClean="0"/>
              <a:t>to </a:t>
            </a:r>
            <a:r>
              <a:rPr lang="en-US" dirty="0"/>
              <a:t>benefit </a:t>
            </a:r>
            <a:r>
              <a:rPr lang="tr-TR" dirty="0" smtClean="0"/>
              <a:t>IDDQ </a:t>
            </a:r>
            <a:r>
              <a:rPr lang="en-US" dirty="0" smtClean="0"/>
              <a:t>testing</a:t>
            </a:r>
            <a:endParaRPr lang="tr-TR" dirty="0" smtClean="0"/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r>
              <a:rPr lang="en-US" sz="2400" i="1" dirty="0">
                <a:solidFill>
                  <a:srgbClr val="FF0000"/>
                </a:solidFill>
              </a:rPr>
              <a:t>“vector control and dual-threshold voltage techniques can </a:t>
            </a:r>
            <a:r>
              <a:rPr lang="en-US" sz="2400" i="1" dirty="0" smtClean="0">
                <a:solidFill>
                  <a:srgbClr val="FF0000"/>
                </a:solidFill>
              </a:rPr>
              <a:t>not</a:t>
            </a:r>
            <a:r>
              <a:rPr lang="tr-TR" sz="2400" i="1" dirty="0" smtClean="0">
                <a:solidFill>
                  <a:srgbClr val="FF0000"/>
                </a:solidFill>
              </a:rPr>
              <a:t> </a:t>
            </a:r>
            <a:r>
              <a:rPr lang="en-US" sz="2400" i="1" dirty="0" smtClean="0">
                <a:solidFill>
                  <a:srgbClr val="FF0000"/>
                </a:solidFill>
              </a:rPr>
              <a:t>help </a:t>
            </a:r>
            <a:r>
              <a:rPr lang="en-US" sz="2400" i="1" dirty="0">
                <a:solidFill>
                  <a:srgbClr val="FF0000"/>
                </a:solidFill>
              </a:rPr>
              <a:t>testing of very large circuits working at a low </a:t>
            </a:r>
            <a:r>
              <a:rPr lang="en-US" sz="2400" i="1" dirty="0" smtClean="0">
                <a:solidFill>
                  <a:srgbClr val="FF0000"/>
                </a:solidFill>
              </a:rPr>
              <a:t>supply</a:t>
            </a:r>
            <a:r>
              <a:rPr lang="tr-TR" sz="2400" i="1" dirty="0" smtClean="0">
                <a:solidFill>
                  <a:srgbClr val="FF0000"/>
                </a:solidFill>
              </a:rPr>
              <a:t> </a:t>
            </a:r>
            <a:r>
              <a:rPr lang="en-US" sz="2400" i="1" dirty="0">
                <a:solidFill>
                  <a:srgbClr val="FF0000"/>
                </a:solidFill>
              </a:rPr>
              <a:t>voltage”</a:t>
            </a:r>
            <a:endParaRPr lang="tr-TR" sz="2400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tr-TR" sz="3000" dirty="0" smtClean="0">
              <a:solidFill>
                <a:srgbClr val="002060"/>
              </a:solidFill>
            </a:endParaRPr>
          </a:p>
          <a:p>
            <a:pPr marL="57150" indent="0">
              <a:buNone/>
            </a:pPr>
            <a:endParaRPr lang="en-US" sz="3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51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How the assumption of bridge resistance settings to 0 is accurate?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How FCR can be related to defining the fault coverage percentage?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</a:t>
            </a:r>
            <a:r>
              <a:rPr lang="en-US" dirty="0"/>
              <a:t>can we implement this method in our research?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How can we generate random input vectors in cadence virtuoso?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How does the assumption of ignoring some source leakage components affect the final conclusion? </a:t>
            </a:r>
            <a:endParaRPr lang="tr-TR" dirty="0" smtClean="0"/>
          </a:p>
          <a:p>
            <a:pPr marL="514350" indent="-514350">
              <a:buFont typeface="+mj-lt"/>
              <a:buAutoNum type="arabicPeriod"/>
            </a:pPr>
            <a:endParaRPr lang="tr-TR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5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30014" y="1600199"/>
            <a:ext cx="7798676" cy="4821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[1]</a:t>
            </a:r>
            <a:r>
              <a:rPr lang="tr-TR" sz="1600" dirty="0"/>
              <a:t> Chen, Zhanping, Liqiong Wei, and Kaushik Roy. "On effective I/sub DDQ/testing of low-voltage CMOS circuits using leakage control techniques." Very Large Scale Integration (VLSI) Systems, IEEE Transactions on 9.5 (2001): 718-725</a:t>
            </a:r>
            <a:r>
              <a:rPr lang="tr-TR" sz="1600" dirty="0" smtClean="0"/>
              <a:t>.</a:t>
            </a:r>
          </a:p>
          <a:p>
            <a:pPr marL="0" indent="0">
              <a:buNone/>
            </a:pPr>
            <a:r>
              <a:rPr lang="tr-TR" sz="1600" dirty="0" smtClean="0"/>
              <a:t>[</a:t>
            </a:r>
            <a:r>
              <a:rPr lang="tr-TR" sz="1600" dirty="0"/>
              <a:t>2] M. C. Jeng, “Design and modeling of deep-submicrometer MOSFETS</a:t>
            </a:r>
            <a:r>
              <a:rPr lang="tr-TR" sz="1600" dirty="0" smtClean="0"/>
              <a:t>,”Electron</a:t>
            </a:r>
            <a:r>
              <a:rPr lang="tr-TR" sz="1600" dirty="0"/>
              <a:t>. Res. Lab., Univ. California, Berkeley, Rep. </a:t>
            </a:r>
            <a:r>
              <a:rPr lang="tr-TR" sz="1600" dirty="0" smtClean="0"/>
              <a:t>ERL-M90/90,1990.</a:t>
            </a:r>
          </a:p>
          <a:p>
            <a:pPr marL="0" indent="0">
              <a:buNone/>
            </a:pPr>
            <a:r>
              <a:rPr lang="tr-TR" sz="1600" dirty="0" smtClean="0"/>
              <a:t>[</a:t>
            </a:r>
            <a:r>
              <a:rPr lang="tr-TR" sz="1600" dirty="0"/>
              <a:t>3] L. Wei, Z. Chen, M. John, K. Roy, Y. Ye, and V. De, “Design and </a:t>
            </a:r>
            <a:r>
              <a:rPr lang="tr-TR" sz="1600" dirty="0" smtClean="0"/>
              <a:t>optimization of </a:t>
            </a:r>
            <a:r>
              <a:rPr lang="tr-TR" sz="1600" dirty="0"/>
              <a:t>dual threshold circuits for low voltage low power applications</a:t>
            </a:r>
            <a:r>
              <a:rPr lang="tr-TR" sz="1600" dirty="0" smtClean="0"/>
              <a:t>,”IEEE </a:t>
            </a:r>
            <a:r>
              <a:rPr lang="tr-TR" sz="1600" dirty="0"/>
              <a:t>Trans. VLSI Syst., vol. 7, pp. 16–24, Mar. 1999</a:t>
            </a:r>
            <a:r>
              <a:rPr lang="tr-TR" sz="1600" dirty="0" smtClean="0"/>
              <a:t>.</a:t>
            </a:r>
          </a:p>
          <a:p>
            <a:pPr marL="0" indent="0">
              <a:buNone/>
            </a:pPr>
            <a:r>
              <a:rPr lang="tr-TR" sz="1600" dirty="0"/>
              <a:t>[4] J. P. Halter and F. Najm, “A gate-level leakage power reduction </a:t>
            </a:r>
            <a:r>
              <a:rPr lang="tr-TR" sz="1600" dirty="0" smtClean="0"/>
              <a:t>method for </a:t>
            </a:r>
            <a:r>
              <a:rPr lang="tr-TR" sz="1600" dirty="0"/>
              <a:t>ultra-low-power CMOS circuits,” in Proc. IEEE Custom </a:t>
            </a:r>
            <a:r>
              <a:rPr lang="tr-TR" sz="1600" dirty="0" smtClean="0"/>
              <a:t>Integrated Circuits </a:t>
            </a:r>
            <a:r>
              <a:rPr lang="tr-TR" sz="1600" dirty="0"/>
              <a:t>Conf., Santa Clara, CA, May 1997, pp. 475–478</a:t>
            </a:r>
            <a:r>
              <a:rPr lang="tr-TR" sz="1600" dirty="0" smtClean="0"/>
              <a:t>.</a:t>
            </a:r>
          </a:p>
          <a:p>
            <a:pPr marL="0" indent="0">
              <a:buNone/>
            </a:pPr>
            <a:r>
              <a:rPr lang="tr-TR" sz="1600" dirty="0" smtClean="0"/>
              <a:t>[5]</a:t>
            </a:r>
            <a:r>
              <a:rPr lang="en-US" sz="1600" dirty="0"/>
              <a:t> </a:t>
            </a:r>
            <a:r>
              <a:rPr lang="en-US" sz="1600" dirty="0" err="1"/>
              <a:t>Rajsuman</a:t>
            </a:r>
            <a:r>
              <a:rPr lang="en-US" sz="1600" dirty="0"/>
              <a:t>, </a:t>
            </a:r>
            <a:r>
              <a:rPr lang="en-US" sz="1600" dirty="0" err="1"/>
              <a:t>Rochit</a:t>
            </a:r>
            <a:r>
              <a:rPr lang="en-US" sz="1600" dirty="0"/>
              <a:t>. "</a:t>
            </a:r>
            <a:r>
              <a:rPr lang="en-US" sz="1600" dirty="0" err="1"/>
              <a:t>Iddq</a:t>
            </a:r>
            <a:r>
              <a:rPr lang="en-US" sz="1600" dirty="0"/>
              <a:t> testing for CMOS VLSI." Proceedings of the IEEE 88.4 (2000): 544-568.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037FA-BCBC-49B3-86A4-1FB658F4CA97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8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Paper 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39553" y="5873681"/>
            <a:ext cx="5776857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</a:t>
            </a:r>
            <a:r>
              <a:rPr lang="tr-TR" dirty="0" smtClean="0"/>
              <a:t>5</a:t>
            </a:r>
            <a:r>
              <a:rPr lang="en-US" dirty="0" smtClean="0"/>
              <a:t>] A survey </a:t>
            </a:r>
            <a:r>
              <a:rPr lang="en-US" dirty="0"/>
              <a:t>on IDDQ Testing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30014" y="4901920"/>
            <a:ext cx="2831978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</a:t>
            </a:r>
            <a:r>
              <a:rPr lang="tr-TR" dirty="0" smtClean="0"/>
              <a:t>2</a:t>
            </a:r>
            <a:r>
              <a:rPr lang="en-US" dirty="0" smtClean="0"/>
              <a:t>] </a:t>
            </a:r>
            <a:r>
              <a:rPr lang="tr-TR" dirty="0" smtClean="0"/>
              <a:t>Leakage current model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2463497" y="5271252"/>
            <a:ext cx="0" cy="591670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517286" y="5305477"/>
            <a:ext cx="1344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i="1" dirty="0" smtClean="0"/>
              <a:t>Model for leakage</a:t>
            </a:r>
            <a:endParaRPr lang="en-US" sz="1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2573721" y="3907761"/>
            <a:ext cx="2752071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[3] </a:t>
            </a:r>
            <a:r>
              <a:rPr lang="en-US" dirty="0"/>
              <a:t>dual threshold circuits</a:t>
            </a:r>
          </a:p>
        </p:txBody>
      </p:sp>
      <p:sp>
        <p:nvSpPr>
          <p:cNvPr id="17" name="Freeform 16"/>
          <p:cNvSpPr/>
          <p:nvPr/>
        </p:nvSpPr>
        <p:spPr>
          <a:xfrm>
            <a:off x="3955003" y="4290485"/>
            <a:ext cx="99821" cy="1572437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007349" y="4925429"/>
            <a:ext cx="11159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i="1" dirty="0" smtClean="0"/>
              <a:t>High vt assignment model</a:t>
            </a:r>
            <a:endParaRPr lang="en-US" sz="1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5535835" y="3874070"/>
            <a:ext cx="2940756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[4] </a:t>
            </a:r>
            <a:r>
              <a:rPr lang="tr-TR" dirty="0" smtClean="0"/>
              <a:t>Vector control techniques</a:t>
            </a:r>
            <a:endParaRPr lang="en-US" dirty="0"/>
          </a:p>
        </p:txBody>
      </p:sp>
      <p:sp>
        <p:nvSpPr>
          <p:cNvPr id="20" name="Freeform 19"/>
          <p:cNvSpPr/>
          <p:nvPr/>
        </p:nvSpPr>
        <p:spPr>
          <a:xfrm>
            <a:off x="6028579" y="4258219"/>
            <a:ext cx="99821" cy="1572437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080925" y="4782257"/>
            <a:ext cx="1344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i="1" dirty="0" smtClean="0"/>
              <a:t>Random search based method</a:t>
            </a:r>
            <a:endParaRPr lang="en-US" sz="1400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2240924" y="2305980"/>
            <a:ext cx="3937385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[5] </a:t>
            </a:r>
            <a:r>
              <a:rPr lang="tr-TR" dirty="0" smtClean="0"/>
              <a:t>Final model for effective IDDQ test</a:t>
            </a:r>
            <a:endParaRPr lang="en-US" dirty="0"/>
          </a:p>
        </p:txBody>
      </p:sp>
      <p:sp>
        <p:nvSpPr>
          <p:cNvPr id="24" name="Freeform 23"/>
          <p:cNvSpPr/>
          <p:nvPr/>
        </p:nvSpPr>
        <p:spPr>
          <a:xfrm>
            <a:off x="5436014" y="2711106"/>
            <a:ext cx="99821" cy="3158758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142013" y="2952557"/>
            <a:ext cx="17656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Assigning </a:t>
            </a:r>
            <a:r>
              <a:rPr lang="tr-TR" sz="1400" i="1" dirty="0" smtClean="0"/>
              <a:t>different vectors to reduce leakage</a:t>
            </a:r>
            <a:endParaRPr lang="en-US" sz="1400" i="1" dirty="0"/>
          </a:p>
        </p:txBody>
      </p:sp>
      <p:sp>
        <p:nvSpPr>
          <p:cNvPr id="22" name="Freeform 21"/>
          <p:cNvSpPr/>
          <p:nvPr/>
        </p:nvSpPr>
        <p:spPr>
          <a:xfrm>
            <a:off x="6080925" y="2670966"/>
            <a:ext cx="97384" cy="1160080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3955004" y="2669939"/>
            <a:ext cx="227338" cy="1161107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2495258" y="2669938"/>
            <a:ext cx="249366" cy="2230073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49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IDDQ testing?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IDDQ testing is simple method to identify the defects on IC based on the steady state power-supply current. </a:t>
            </a:r>
            <a:endParaRPr lang="en-US" dirty="0" smtClean="0"/>
          </a:p>
          <a:p>
            <a:r>
              <a:rPr lang="en-US" dirty="0" smtClean="0"/>
              <a:t>IDDQ(Measured)&gt;IDDQ(</a:t>
            </a:r>
            <a:r>
              <a:rPr lang="en-US" dirty="0" err="1" smtClean="0"/>
              <a:t>Th</a:t>
            </a:r>
            <a:r>
              <a:rPr lang="en-US" dirty="0" smtClean="0"/>
              <a:t>)           Defective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5648632" y="3089788"/>
            <a:ext cx="796413" cy="302342"/>
          </a:xfrm>
          <a:prstGeom prst="rightArrow">
            <a:avLst/>
          </a:prstGeom>
          <a:solidFill>
            <a:schemeClr val="tx1"/>
          </a:solidFill>
          <a:ln w="28575">
            <a:noFill/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967" y="3502745"/>
            <a:ext cx="2051942" cy="3083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156" y="3760844"/>
            <a:ext cx="4006953" cy="2431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231491" y="6394157"/>
            <a:ext cx="71160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IDDQ flowing through </a:t>
            </a:r>
            <a:r>
              <a:rPr lang="en-US" sz="1600" dirty="0" smtClean="0"/>
              <a:t>inverter with and without defect[1]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6585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10" name="Diagram 9"/>
          <p:cNvGraphicFramePr/>
          <p:nvPr>
            <p:extLst/>
          </p:nvPr>
        </p:nvGraphicFramePr>
        <p:xfrm>
          <a:off x="1216743" y="1917290"/>
          <a:ext cx="4358148" cy="4166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474" y="4331601"/>
            <a:ext cx="2973559" cy="173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120578" y="5890682"/>
            <a:ext cx="25293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A-test escapes</a:t>
            </a:r>
          </a:p>
          <a:p>
            <a:pPr algn="ctr"/>
            <a:r>
              <a:rPr lang="en-US" dirty="0"/>
              <a:t>B-yield loss</a:t>
            </a:r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001" y="1901883"/>
            <a:ext cx="2715289" cy="1741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Down Arrow 12"/>
          <p:cNvSpPr/>
          <p:nvPr/>
        </p:nvSpPr>
        <p:spPr>
          <a:xfrm>
            <a:off x="7234084" y="3414253"/>
            <a:ext cx="243348" cy="479322"/>
          </a:xfrm>
          <a:prstGeom prst="downArrow">
            <a:avLst/>
          </a:prstGeom>
          <a:solidFill>
            <a:schemeClr val="tx1"/>
          </a:solidFill>
          <a:ln w="28575">
            <a:noFill/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898474" y="1563329"/>
            <a:ext cx="28768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Earlier Technologies[5]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5917350" y="3993047"/>
            <a:ext cx="28768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Deep submicron </a:t>
            </a:r>
            <a:r>
              <a:rPr lang="en-US" sz="1600" dirty="0" smtClean="0"/>
              <a:t>Technologies[5]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1654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Source of Leakage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0860" y="1281447"/>
            <a:ext cx="5030302" cy="368390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65914" y="4965354"/>
            <a:ext cx="8101885" cy="178317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I</a:t>
            </a:r>
            <a:r>
              <a:rPr lang="tr-TR" baseline="-25000" dirty="0" smtClean="0"/>
              <a:t>D</a:t>
            </a:r>
            <a:r>
              <a:rPr lang="tr-TR" dirty="0" smtClean="0"/>
              <a:t>-Reversed biased diode junction leakage </a:t>
            </a:r>
          </a:p>
          <a:p>
            <a:r>
              <a:rPr lang="tr-TR" dirty="0" smtClean="0"/>
              <a:t>I</a:t>
            </a:r>
            <a:r>
              <a:rPr lang="tr-TR" baseline="-25000" dirty="0" smtClean="0"/>
              <a:t>sub</a:t>
            </a:r>
            <a:r>
              <a:rPr lang="tr-TR" dirty="0" smtClean="0"/>
              <a:t>-Subthrehold leakage</a:t>
            </a:r>
          </a:p>
          <a:p>
            <a:r>
              <a:rPr lang="tr-TR" dirty="0" smtClean="0"/>
              <a:t>I</a:t>
            </a:r>
            <a:r>
              <a:rPr lang="tr-TR" baseline="-25000" dirty="0" smtClean="0"/>
              <a:t>G</a:t>
            </a:r>
            <a:r>
              <a:rPr lang="tr-TR" dirty="0" smtClean="0"/>
              <a:t>-Gate oxide tunneling leakage</a:t>
            </a:r>
          </a:p>
          <a:p>
            <a:r>
              <a:rPr lang="tr-TR" dirty="0" smtClean="0"/>
              <a:t>I</a:t>
            </a:r>
            <a:r>
              <a:rPr lang="tr-TR" baseline="-25000" dirty="0" smtClean="0"/>
              <a:t>GIDL</a:t>
            </a:r>
            <a:r>
              <a:rPr lang="tr-TR" dirty="0" smtClean="0"/>
              <a:t>-Gate induce drain leakage</a:t>
            </a:r>
          </a:p>
          <a:p>
            <a:r>
              <a:rPr lang="tr-TR" dirty="0"/>
              <a:t>I</a:t>
            </a:r>
            <a:r>
              <a:rPr lang="tr-TR" baseline="-25000" dirty="0"/>
              <a:t>PT</a:t>
            </a:r>
            <a:r>
              <a:rPr lang="tr-TR" dirty="0"/>
              <a:t>-Channel punch through current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4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Source of Leakage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980904"/>
          </a:xfrm>
        </p:spPr>
        <p:txBody>
          <a:bodyPr>
            <a:normAutofit lnSpcReduction="10000"/>
          </a:bodyPr>
          <a:lstStyle/>
          <a:p>
            <a:r>
              <a:rPr lang="tr-TR" dirty="0"/>
              <a:t>I</a:t>
            </a:r>
            <a:r>
              <a:rPr lang="tr-TR" baseline="-25000" dirty="0"/>
              <a:t>D</a:t>
            </a:r>
            <a:r>
              <a:rPr lang="tr-TR" dirty="0"/>
              <a:t>-Reversed biased diode junction </a:t>
            </a:r>
            <a:r>
              <a:rPr lang="tr-TR" dirty="0" smtClean="0"/>
              <a:t>leakage</a:t>
            </a:r>
          </a:p>
          <a:p>
            <a:pPr lvl="1"/>
            <a:r>
              <a:rPr lang="tr-TR" dirty="0" smtClean="0"/>
              <a:t>Minimized with the </a:t>
            </a:r>
            <a:r>
              <a:rPr lang="en-US" dirty="0" smtClean="0"/>
              <a:t>Shrinking transistor</a:t>
            </a:r>
            <a:r>
              <a:rPr lang="tr-TR" dirty="0" smtClean="0"/>
              <a:t> </a:t>
            </a:r>
            <a:r>
              <a:rPr lang="en-US" dirty="0" smtClean="0"/>
              <a:t>size</a:t>
            </a:r>
            <a:endParaRPr lang="tr-TR" dirty="0" smtClean="0"/>
          </a:p>
          <a:p>
            <a:r>
              <a:rPr lang="tr-TR" dirty="0"/>
              <a:t>I</a:t>
            </a:r>
            <a:r>
              <a:rPr lang="tr-TR" baseline="-25000" dirty="0"/>
              <a:t>sub</a:t>
            </a:r>
            <a:r>
              <a:rPr lang="tr-TR" dirty="0"/>
              <a:t>-Subthrehold </a:t>
            </a:r>
            <a:r>
              <a:rPr lang="tr-TR" dirty="0" smtClean="0"/>
              <a:t>leakage</a:t>
            </a:r>
          </a:p>
          <a:p>
            <a:pPr lvl="1"/>
            <a:r>
              <a:rPr lang="en-US" dirty="0" smtClean="0"/>
              <a:t>Exponential</a:t>
            </a:r>
            <a:r>
              <a:rPr lang="tr-TR" dirty="0" smtClean="0"/>
              <a:t> </a:t>
            </a:r>
            <a:r>
              <a:rPr lang="en-US" dirty="0" smtClean="0"/>
              <a:t>relationship </a:t>
            </a:r>
            <a:r>
              <a:rPr lang="en-US" dirty="0"/>
              <a:t>between </a:t>
            </a:r>
            <a:r>
              <a:rPr lang="en-US" dirty="0" smtClean="0"/>
              <a:t>sub threshold </a:t>
            </a:r>
            <a:r>
              <a:rPr lang="en-US" dirty="0"/>
              <a:t>current and device </a:t>
            </a:r>
            <a:r>
              <a:rPr lang="en-US" dirty="0" smtClean="0"/>
              <a:t>threshold</a:t>
            </a:r>
            <a:r>
              <a:rPr lang="tr-TR" dirty="0" smtClean="0"/>
              <a:t> </a:t>
            </a:r>
            <a:r>
              <a:rPr lang="en-US" dirty="0" smtClean="0"/>
              <a:t>voltage</a:t>
            </a:r>
            <a:endParaRPr lang="tr-TR" dirty="0" smtClean="0"/>
          </a:p>
          <a:p>
            <a:pPr lvl="1"/>
            <a:r>
              <a:rPr lang="tr-TR" dirty="0" smtClean="0"/>
              <a:t>S</a:t>
            </a:r>
            <a:r>
              <a:rPr lang="en-US" dirty="0" err="1" smtClean="0"/>
              <a:t>ubthreshold</a:t>
            </a:r>
            <a:r>
              <a:rPr lang="en-US" dirty="0" smtClean="0"/>
              <a:t> </a:t>
            </a:r>
            <a:r>
              <a:rPr lang="en-US" dirty="0"/>
              <a:t>leakage is the </a:t>
            </a:r>
            <a:r>
              <a:rPr lang="en-US" dirty="0" smtClean="0"/>
              <a:t>dominant</a:t>
            </a:r>
            <a:endParaRPr lang="tr-TR" dirty="0" smtClean="0"/>
          </a:p>
          <a:p>
            <a:r>
              <a:rPr lang="tr-TR" dirty="0"/>
              <a:t>I</a:t>
            </a:r>
            <a:r>
              <a:rPr lang="tr-TR" baseline="-25000" dirty="0"/>
              <a:t>G</a:t>
            </a:r>
            <a:r>
              <a:rPr lang="tr-TR" dirty="0"/>
              <a:t>-Gate oxide tunneling leakage</a:t>
            </a:r>
          </a:p>
          <a:p>
            <a:pPr lvl="1"/>
            <a:r>
              <a:rPr lang="tr-TR" dirty="0" smtClean="0"/>
              <a:t>C</a:t>
            </a:r>
            <a:r>
              <a:rPr lang="en-US" dirty="0" err="1" smtClean="0"/>
              <a:t>ontribute</a:t>
            </a:r>
            <a:r>
              <a:rPr lang="en-US" dirty="0" smtClean="0"/>
              <a:t> </a:t>
            </a:r>
            <a:r>
              <a:rPr lang="en-US" dirty="0"/>
              <a:t>significantly to leakage as gate oxides are </a:t>
            </a:r>
            <a:r>
              <a:rPr lang="en-US" dirty="0" smtClean="0"/>
              <a:t>made</a:t>
            </a:r>
            <a:r>
              <a:rPr lang="tr-TR" dirty="0" smtClean="0"/>
              <a:t> </a:t>
            </a:r>
            <a:r>
              <a:rPr lang="en-US" dirty="0" smtClean="0"/>
              <a:t>ever thinner</a:t>
            </a:r>
            <a:endParaRPr lang="tr-TR" dirty="0" smtClean="0"/>
          </a:p>
          <a:p>
            <a:r>
              <a:rPr lang="tr-TR" dirty="0"/>
              <a:t>I</a:t>
            </a:r>
            <a:r>
              <a:rPr lang="tr-TR" baseline="-25000" dirty="0"/>
              <a:t>GIDL</a:t>
            </a:r>
            <a:r>
              <a:rPr lang="tr-TR" dirty="0"/>
              <a:t>-Gate induce drain leakage</a:t>
            </a:r>
          </a:p>
          <a:p>
            <a:pPr lvl="1"/>
            <a:r>
              <a:rPr lang="tr-TR" dirty="0" smtClean="0"/>
              <a:t>S</a:t>
            </a:r>
            <a:r>
              <a:rPr lang="en-US" dirty="0" err="1" smtClean="0"/>
              <a:t>trong</a:t>
            </a:r>
            <a:r>
              <a:rPr lang="en-US" dirty="0" smtClean="0"/>
              <a:t> reverse</a:t>
            </a:r>
            <a:r>
              <a:rPr lang="tr-TR" dirty="0" smtClean="0"/>
              <a:t> </a:t>
            </a:r>
            <a:r>
              <a:rPr lang="en-US" dirty="0" smtClean="0"/>
              <a:t>bias </a:t>
            </a:r>
            <a:r>
              <a:rPr lang="en-US" dirty="0"/>
              <a:t>of the gate and large drain-source voltage are required</a:t>
            </a:r>
            <a:endParaRPr lang="tr-TR" dirty="0" smtClean="0"/>
          </a:p>
          <a:p>
            <a:r>
              <a:rPr lang="tr-TR" dirty="0" smtClean="0"/>
              <a:t>I</a:t>
            </a:r>
            <a:r>
              <a:rPr lang="tr-TR" baseline="-25000" dirty="0" smtClean="0"/>
              <a:t>PT</a:t>
            </a:r>
            <a:r>
              <a:rPr lang="tr-TR" dirty="0" smtClean="0"/>
              <a:t>-Channel </a:t>
            </a:r>
            <a:r>
              <a:rPr lang="tr-TR" dirty="0"/>
              <a:t>punch through </a:t>
            </a:r>
            <a:r>
              <a:rPr lang="tr-TR" dirty="0" smtClean="0"/>
              <a:t>current</a:t>
            </a:r>
          </a:p>
          <a:p>
            <a:pPr lvl="1"/>
            <a:r>
              <a:rPr lang="tr-TR" dirty="0" smtClean="0"/>
              <a:t>S</a:t>
            </a:r>
            <a:r>
              <a:rPr lang="en-US" dirty="0" err="1" smtClean="0"/>
              <a:t>hort</a:t>
            </a:r>
            <a:r>
              <a:rPr lang="en-US" dirty="0" smtClean="0"/>
              <a:t> channel</a:t>
            </a:r>
            <a:r>
              <a:rPr lang="tr-TR" dirty="0" smtClean="0"/>
              <a:t> </a:t>
            </a:r>
            <a:r>
              <a:rPr lang="en-US" dirty="0" smtClean="0"/>
              <a:t>transistors </a:t>
            </a:r>
            <a:r>
              <a:rPr lang="en-US" dirty="0"/>
              <a:t>operated at high drain source voltages</a:t>
            </a:r>
            <a:r>
              <a:rPr lang="tr-TR" dirty="0" smtClean="0"/>
              <a:t> </a:t>
            </a:r>
          </a:p>
          <a:p>
            <a:endParaRPr lang="tr-TR" dirty="0" smtClean="0"/>
          </a:p>
          <a:p>
            <a:pPr lvl="1"/>
            <a:endParaRPr lang="tr-TR" dirty="0" smtClean="0"/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45465" y="1600200"/>
            <a:ext cx="6542467" cy="782392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45464" y="3699456"/>
            <a:ext cx="6542467" cy="2881648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096259" y="643944"/>
            <a:ext cx="18674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>
                <a:solidFill>
                  <a:srgbClr val="FF0000"/>
                </a:solidFill>
              </a:rPr>
              <a:t>Neglected by Author for low voltage operation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93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Leakage current model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1664594"/>
            <a:ext cx="2226438" cy="441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5638" y="1893195"/>
            <a:ext cx="5058792" cy="1188756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385143" y="3281555"/>
            <a:ext cx="5682657" cy="332423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γ'-Linearized body effect coefficient</a:t>
            </a:r>
          </a:p>
          <a:p>
            <a:pPr lvl="1"/>
            <a:r>
              <a:rPr lang="tr-TR" dirty="0" smtClean="0"/>
              <a:t>If Vs is small, body effect is linear and represent with </a:t>
            </a:r>
            <a:r>
              <a:rPr lang="el-GR" dirty="0" smtClean="0"/>
              <a:t>γ</a:t>
            </a:r>
            <a:r>
              <a:rPr lang="tr-TR" dirty="0" smtClean="0"/>
              <a:t>’Vs</a:t>
            </a:r>
          </a:p>
          <a:p>
            <a:r>
              <a:rPr lang="tr-TR" dirty="0" smtClean="0"/>
              <a:t>η-DIBL coefficient</a:t>
            </a:r>
          </a:p>
          <a:p>
            <a:r>
              <a:rPr lang="tr-TR" dirty="0" smtClean="0"/>
              <a:t>μ0-Zero bias mobility</a:t>
            </a:r>
          </a:p>
          <a:p>
            <a:r>
              <a:rPr lang="tr-TR" dirty="0" smtClean="0"/>
              <a:t>n-Subthrehold swing coefficient</a:t>
            </a:r>
          </a:p>
          <a:p>
            <a:pPr lvl="1"/>
            <a:r>
              <a:rPr lang="tr-TR" dirty="0" smtClean="0"/>
              <a:t>n = 1+ </a:t>
            </a:r>
            <a:r>
              <a:rPr lang="el-GR" dirty="0" smtClean="0"/>
              <a:t>ξ</a:t>
            </a:r>
            <a:r>
              <a:rPr lang="tr-TR" baseline="-25000" dirty="0" smtClean="0"/>
              <a:t>si</a:t>
            </a:r>
            <a:r>
              <a:rPr lang="tr-TR" dirty="0" smtClean="0"/>
              <a:t>t</a:t>
            </a:r>
            <a:r>
              <a:rPr lang="tr-TR" baseline="-25000" dirty="0" smtClean="0"/>
              <a:t>ox</a:t>
            </a:r>
            <a:r>
              <a:rPr lang="tr-TR" dirty="0" smtClean="0"/>
              <a:t>/</a:t>
            </a:r>
            <a:r>
              <a:rPr lang="el-GR" dirty="0" smtClean="0"/>
              <a:t>ξ</a:t>
            </a:r>
            <a:r>
              <a:rPr lang="tr-TR" dirty="0" smtClean="0"/>
              <a:t>oxt</a:t>
            </a:r>
            <a:r>
              <a:rPr lang="tr-TR" baseline="-25000" dirty="0" smtClean="0"/>
              <a:t>si</a:t>
            </a:r>
          </a:p>
          <a:p>
            <a:pPr lvl="1"/>
            <a:r>
              <a:rPr lang="el-GR" dirty="0"/>
              <a:t>ξ</a:t>
            </a:r>
            <a:r>
              <a:rPr lang="tr-TR" dirty="0" smtClean="0"/>
              <a:t>-permittivity and  t-thickness of the depletion layer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76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Leakage control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CMOS </a:t>
            </a:r>
            <a:r>
              <a:rPr lang="tr-TR" dirty="0"/>
              <a:t>NAND gate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2547"/>
          <a:stretch/>
        </p:blipFill>
        <p:spPr>
          <a:xfrm>
            <a:off x="940159" y="2281774"/>
            <a:ext cx="2930559" cy="328189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50006" y="3348507"/>
            <a:ext cx="515155" cy="682580"/>
          </a:xfrm>
          <a:prstGeom prst="rect">
            <a:avLst/>
          </a:prstGeom>
          <a:solidFill>
            <a:schemeClr val="bg1"/>
          </a:solidFill>
          <a:ln w="28575">
            <a:noFill/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870718" y="2456919"/>
            <a:ext cx="5095123" cy="178317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Input vector 011,101,110</a:t>
            </a:r>
          </a:p>
          <a:p>
            <a:pPr lvl="1"/>
            <a:r>
              <a:rPr lang="tr-TR" dirty="0" smtClean="0"/>
              <a:t>Leakage is computed for NMOS which is turned off</a:t>
            </a:r>
            <a:endParaRPr lang="tr-TR" dirty="0"/>
          </a:p>
          <a:p>
            <a:r>
              <a:rPr lang="tr-TR" dirty="0"/>
              <a:t>Input vector </a:t>
            </a:r>
            <a:r>
              <a:rPr lang="tr-TR" dirty="0" smtClean="0"/>
              <a:t>001, 010,110</a:t>
            </a:r>
          </a:p>
          <a:p>
            <a:pPr lvl="1"/>
            <a:r>
              <a:rPr lang="tr-TR" dirty="0" smtClean="0"/>
              <a:t>Two transistors turned off</a:t>
            </a:r>
          </a:p>
          <a:p>
            <a:pPr lvl="1"/>
            <a:r>
              <a:rPr lang="tr-TR" dirty="0" smtClean="0"/>
              <a:t>Positive Vs on NMOS will reults great reduction on leakage current</a:t>
            </a:r>
            <a:endParaRPr lang="tr-TR" dirty="0"/>
          </a:p>
          <a:p>
            <a:endParaRPr lang="tr-TR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7346"/>
          <a:stretch/>
        </p:blipFill>
        <p:spPr>
          <a:xfrm>
            <a:off x="4953000" y="4272138"/>
            <a:ext cx="2421229" cy="232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81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798490"/>
            <a:ext cx="7239000" cy="801710"/>
          </a:xfrm>
        </p:spPr>
        <p:txBody>
          <a:bodyPr>
            <a:normAutofit fontScale="90000"/>
          </a:bodyPr>
          <a:lstStyle/>
          <a:p>
            <a:r>
              <a:rPr lang="tr-TR" sz="3600" dirty="0" smtClean="0"/>
              <a:t>Leakage </a:t>
            </a:r>
            <a:r>
              <a:rPr lang="tr-TR" sz="3600" dirty="0"/>
              <a:t>control </a:t>
            </a:r>
            <a:r>
              <a:rPr lang="tr-TR" sz="3600" dirty="0" smtClean="0"/>
              <a:t>techniques(Input </a:t>
            </a:r>
            <a:r>
              <a:rPr lang="tr-TR" sz="3600" dirty="0"/>
              <a:t>vector generation </a:t>
            </a:r>
            <a:r>
              <a:rPr lang="tr-TR" sz="3600" dirty="0" smtClean="0"/>
              <a:t>method)</a:t>
            </a:r>
            <a:r>
              <a:rPr lang="tr-TR" dirty="0"/>
              <a:t/>
            </a:r>
            <a:br>
              <a:rPr lang="tr-TR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068946"/>
            <a:ext cx="7467600" cy="4950854"/>
          </a:xfrm>
        </p:spPr>
        <p:txBody>
          <a:bodyPr>
            <a:normAutofit fontScale="92500" lnSpcReduction="20000"/>
          </a:bodyPr>
          <a:lstStyle/>
          <a:p>
            <a:r>
              <a:rPr lang="tr-TR" dirty="0" smtClean="0"/>
              <a:t>For circuit </a:t>
            </a:r>
            <a:r>
              <a:rPr lang="en-US" dirty="0" smtClean="0"/>
              <a:t>with </a:t>
            </a:r>
            <a:r>
              <a:rPr lang="tr-TR" dirty="0" smtClean="0"/>
              <a:t>n </a:t>
            </a:r>
            <a:r>
              <a:rPr lang="en-US" dirty="0" smtClean="0"/>
              <a:t>primary </a:t>
            </a:r>
            <a:r>
              <a:rPr lang="en-US" dirty="0"/>
              <a:t>inputs, there are </a:t>
            </a:r>
            <a:r>
              <a:rPr lang="tr-TR" dirty="0" smtClean="0"/>
              <a:t>2</a:t>
            </a:r>
            <a:r>
              <a:rPr lang="tr-TR" baseline="30000" dirty="0" smtClean="0"/>
              <a:t>n</a:t>
            </a:r>
            <a:r>
              <a:rPr lang="tr-TR" dirty="0" smtClean="0"/>
              <a:t> </a:t>
            </a:r>
            <a:r>
              <a:rPr lang="en-US" dirty="0" smtClean="0"/>
              <a:t>combination</a:t>
            </a:r>
            <a:endParaRPr lang="tr-TR" dirty="0" smtClean="0"/>
          </a:p>
          <a:p>
            <a:r>
              <a:rPr lang="tr-TR" dirty="0" smtClean="0"/>
              <a:t>E</a:t>
            </a:r>
            <a:r>
              <a:rPr lang="en-US" dirty="0" err="1" smtClean="0"/>
              <a:t>xhaustive</a:t>
            </a:r>
            <a:r>
              <a:rPr lang="en-US" dirty="0" smtClean="0"/>
              <a:t> </a:t>
            </a:r>
            <a:r>
              <a:rPr lang="en-US" dirty="0"/>
              <a:t>method is limited to </a:t>
            </a:r>
            <a:r>
              <a:rPr lang="en-US" dirty="0" smtClean="0"/>
              <a:t>circuits</a:t>
            </a:r>
            <a:r>
              <a:rPr lang="tr-TR" dirty="0" smtClean="0"/>
              <a:t> </a:t>
            </a:r>
            <a:r>
              <a:rPr lang="en-US" dirty="0" smtClean="0"/>
              <a:t>with </a:t>
            </a:r>
            <a:r>
              <a:rPr lang="en-US" dirty="0"/>
              <a:t>a small number of primary </a:t>
            </a:r>
            <a:r>
              <a:rPr lang="en-US" dirty="0" smtClean="0"/>
              <a:t>inputs</a:t>
            </a:r>
            <a:endParaRPr lang="tr-TR" dirty="0" smtClean="0"/>
          </a:p>
          <a:p>
            <a:r>
              <a:rPr lang="en-US" dirty="0"/>
              <a:t>For large </a:t>
            </a:r>
            <a:r>
              <a:rPr lang="en-US" dirty="0" smtClean="0"/>
              <a:t>circuits,</a:t>
            </a:r>
            <a:r>
              <a:rPr lang="tr-TR" dirty="0" smtClean="0"/>
              <a:t> </a:t>
            </a:r>
            <a:r>
              <a:rPr lang="en-US" dirty="0" smtClean="0"/>
              <a:t>a </a:t>
            </a:r>
            <a:r>
              <a:rPr lang="en-US" dirty="0"/>
              <a:t>random search based technique can be </a:t>
            </a:r>
            <a:r>
              <a:rPr lang="en-US" dirty="0" smtClean="0"/>
              <a:t>used</a:t>
            </a:r>
            <a:endParaRPr lang="tr-TR" dirty="0" smtClean="0"/>
          </a:p>
          <a:p>
            <a:pPr lvl="1"/>
            <a:r>
              <a:rPr lang="tr-TR" dirty="0" smtClean="0"/>
              <a:t>I</a:t>
            </a:r>
            <a:r>
              <a:rPr lang="en-US" dirty="0" err="1" smtClean="0"/>
              <a:t>nvolves</a:t>
            </a:r>
            <a:r>
              <a:rPr lang="en-US" dirty="0" smtClean="0"/>
              <a:t> </a:t>
            </a:r>
            <a:r>
              <a:rPr lang="en-US" dirty="0"/>
              <a:t>generating a </a:t>
            </a:r>
            <a:r>
              <a:rPr lang="en-US" dirty="0" smtClean="0"/>
              <a:t>large</a:t>
            </a:r>
            <a:r>
              <a:rPr lang="tr-TR" dirty="0" smtClean="0"/>
              <a:t> </a:t>
            </a:r>
            <a:r>
              <a:rPr lang="en-US" dirty="0" smtClean="0"/>
              <a:t>number </a:t>
            </a:r>
            <a:r>
              <a:rPr lang="en-US" dirty="0"/>
              <a:t>of primary </a:t>
            </a:r>
            <a:r>
              <a:rPr lang="en-US" dirty="0" smtClean="0"/>
              <a:t>inputs</a:t>
            </a:r>
            <a:endParaRPr lang="tr-TR" dirty="0" smtClean="0"/>
          </a:p>
          <a:p>
            <a:pPr lvl="1"/>
            <a:r>
              <a:rPr lang="tr-TR" dirty="0" smtClean="0"/>
              <a:t>E</a:t>
            </a:r>
            <a:r>
              <a:rPr lang="en-US" dirty="0" smtClean="0"/>
              <a:t>valuating </a:t>
            </a:r>
            <a:r>
              <a:rPr lang="en-US" dirty="0"/>
              <a:t>the leakage of each </a:t>
            </a:r>
            <a:r>
              <a:rPr lang="en-US" dirty="0" smtClean="0"/>
              <a:t>input</a:t>
            </a:r>
            <a:endParaRPr lang="tr-TR" dirty="0" smtClean="0"/>
          </a:p>
          <a:p>
            <a:pPr lvl="1"/>
            <a:r>
              <a:rPr lang="tr-TR" dirty="0" smtClean="0"/>
              <a:t>K</a:t>
            </a:r>
            <a:r>
              <a:rPr lang="en-US" dirty="0" err="1" smtClean="0"/>
              <a:t>eeping</a:t>
            </a:r>
            <a:r>
              <a:rPr lang="en-US" dirty="0" smtClean="0"/>
              <a:t> </a:t>
            </a:r>
            <a:r>
              <a:rPr lang="en-US" dirty="0"/>
              <a:t>track of the best vector giving the minimal </a:t>
            </a:r>
            <a:r>
              <a:rPr lang="en-US" dirty="0" smtClean="0"/>
              <a:t>leakage</a:t>
            </a:r>
            <a:r>
              <a:rPr lang="tr-TR" dirty="0" smtClean="0"/>
              <a:t> </a:t>
            </a:r>
            <a:r>
              <a:rPr lang="en-US" dirty="0" smtClean="0"/>
              <a:t>current</a:t>
            </a:r>
            <a:endParaRPr lang="tr-TR" dirty="0" smtClean="0"/>
          </a:p>
          <a:p>
            <a:r>
              <a:rPr lang="tr-TR" dirty="0" smtClean="0"/>
              <a:t>E</a:t>
            </a:r>
            <a:r>
              <a:rPr lang="en-US" dirty="0" err="1" smtClean="0"/>
              <a:t>mploy</a:t>
            </a:r>
            <a:r>
              <a:rPr lang="en-US" dirty="0" smtClean="0"/>
              <a:t> </a:t>
            </a:r>
            <a:r>
              <a:rPr lang="en-US" dirty="0"/>
              <a:t>genetic algorithm </a:t>
            </a:r>
            <a:r>
              <a:rPr lang="en-US" dirty="0" smtClean="0"/>
              <a:t>to</a:t>
            </a:r>
            <a:r>
              <a:rPr lang="tr-TR" dirty="0" smtClean="0"/>
              <a:t> </a:t>
            </a:r>
            <a:r>
              <a:rPr lang="en-US" dirty="0" smtClean="0"/>
              <a:t>exploit </a:t>
            </a:r>
            <a:r>
              <a:rPr lang="en-US" dirty="0"/>
              <a:t>historical information to speculate on new search </a:t>
            </a:r>
            <a:r>
              <a:rPr lang="en-US" dirty="0" smtClean="0"/>
              <a:t>points</a:t>
            </a:r>
            <a:r>
              <a:rPr lang="tr-TR" dirty="0" smtClean="0"/>
              <a:t> </a:t>
            </a:r>
            <a:r>
              <a:rPr lang="en-US" dirty="0" smtClean="0"/>
              <a:t>with </a:t>
            </a:r>
            <a:r>
              <a:rPr lang="en-US" dirty="0"/>
              <a:t>expected improved performance to find a near optimal </a:t>
            </a:r>
            <a:r>
              <a:rPr lang="en-US" dirty="0" smtClean="0"/>
              <a:t>solution</a:t>
            </a:r>
            <a:endParaRPr lang="tr-TR" dirty="0" smtClean="0"/>
          </a:p>
          <a:p>
            <a:pPr lvl="1"/>
            <a:r>
              <a:rPr lang="en-US" dirty="0"/>
              <a:t>More efficient compare to the random based technique</a:t>
            </a:r>
            <a:endParaRPr lang="tr-TR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50006" y="3348507"/>
            <a:ext cx="515155" cy="682580"/>
          </a:xfrm>
          <a:prstGeom prst="rect">
            <a:avLst/>
          </a:prstGeom>
          <a:solidFill>
            <a:schemeClr val="bg1"/>
          </a:solidFill>
          <a:ln w="28575">
            <a:noFill/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72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noFill/>
        <a:ln w="28575">
          <a:solidFill>
            <a:srgbClr val="0F02B6"/>
          </a:solidFill>
          <a:prstDash val="sysDot"/>
          <a:headEnd type="none" w="med" len="med"/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31046</TotalTime>
  <Words>1485</Words>
  <Application>Microsoft Office PowerPoint</Application>
  <PresentationFormat>On-screen Show (4:3)</PresentationFormat>
  <Paragraphs>206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Castellar</vt:lpstr>
      <vt:lpstr>Informal Roman</vt:lpstr>
      <vt:lpstr>Sakkal Majalla</vt:lpstr>
      <vt:lpstr>Times New Roman</vt:lpstr>
      <vt:lpstr>Wingdings</vt:lpstr>
      <vt:lpstr>Thermal</vt:lpstr>
      <vt:lpstr>On Effective IDDQ Testing of Low-Voltage CMOS Circuits Using Leakage Control Techniques</vt:lpstr>
      <vt:lpstr>PowerPoint Presentation</vt:lpstr>
      <vt:lpstr>What is IDDQ testing?</vt:lpstr>
      <vt:lpstr>Problem statement</vt:lpstr>
      <vt:lpstr>Source of Leakage</vt:lpstr>
      <vt:lpstr>Source of Leakage</vt:lpstr>
      <vt:lpstr>Leakage current model</vt:lpstr>
      <vt:lpstr>Leakage control techniques</vt:lpstr>
      <vt:lpstr>Leakage control techniques(Input vector generation method) </vt:lpstr>
      <vt:lpstr>Dual-Threshold Voltage Design</vt:lpstr>
      <vt:lpstr>Dual-Threshold Voltage Design</vt:lpstr>
      <vt:lpstr>Bridging Fault Model</vt:lpstr>
      <vt:lpstr>Figure of Merit for IDDQ Testing</vt:lpstr>
      <vt:lpstr>Figure of Merit for IDDQ Testing</vt:lpstr>
      <vt:lpstr>Implementation and experimental results</vt:lpstr>
      <vt:lpstr>Implementation and experimental results</vt:lpstr>
      <vt:lpstr>Implementation and experimental results</vt:lpstr>
      <vt:lpstr>Implementation and experimental results</vt:lpstr>
      <vt:lpstr>Implementation and experimental results</vt:lpstr>
      <vt:lpstr>Conclusion</vt:lpstr>
      <vt:lpstr>Discussion questions</vt:lpstr>
      <vt:lpstr>Papers</vt:lpstr>
      <vt:lpstr>Paper Map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yas5b</dc:creator>
  <cp:lastModifiedBy>DELL</cp:lastModifiedBy>
  <cp:revision>1097</cp:revision>
  <cp:lastPrinted>2015-01-15T13:10:56Z</cp:lastPrinted>
  <dcterms:created xsi:type="dcterms:W3CDTF">2011-09-07T13:46:59Z</dcterms:created>
  <dcterms:modified xsi:type="dcterms:W3CDTF">2015-03-30T22:12:58Z</dcterms:modified>
</cp:coreProperties>
</file>